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3490" r:id="rId2"/>
    <p:sldId id="2007578935" r:id="rId3"/>
    <p:sldId id="2007578939" r:id="rId4"/>
    <p:sldId id="2007578959" r:id="rId5"/>
    <p:sldId id="2007578940" r:id="rId6"/>
    <p:sldId id="2007578960" r:id="rId7"/>
    <p:sldId id="2007578957" r:id="rId8"/>
    <p:sldId id="2007578961" r:id="rId9"/>
    <p:sldId id="2007578941" r:id="rId10"/>
    <p:sldId id="2007578962" r:id="rId11"/>
    <p:sldId id="2007578963" r:id="rId12"/>
    <p:sldId id="2007578964" r:id="rId13"/>
    <p:sldId id="2007578965" r:id="rId14"/>
    <p:sldId id="2007578966" r:id="rId15"/>
    <p:sldId id="2007578967" r:id="rId16"/>
    <p:sldId id="2007578968" r:id="rId17"/>
    <p:sldId id="2007578969" r:id="rId18"/>
    <p:sldId id="2007578970" r:id="rId19"/>
    <p:sldId id="2007578972" r:id="rId20"/>
    <p:sldId id="2007578971" r:id="rId21"/>
    <p:sldId id="2007578973" r:id="rId22"/>
    <p:sldId id="200757890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版本控制" id="{5CEF64C8-3C5F-314B-8099-EE864F82B76E}">
          <p14:sldIdLst>
            <p14:sldId id="3490"/>
            <p14:sldId id="2007578935"/>
            <p14:sldId id="2007578939"/>
            <p14:sldId id="2007578959"/>
            <p14:sldId id="2007578940"/>
            <p14:sldId id="2007578960"/>
            <p14:sldId id="2007578957"/>
            <p14:sldId id="2007578961"/>
            <p14:sldId id="2007578941"/>
            <p14:sldId id="2007578962"/>
            <p14:sldId id="2007578963"/>
            <p14:sldId id="2007578964"/>
            <p14:sldId id="2007578965"/>
            <p14:sldId id="2007578966"/>
            <p14:sldId id="2007578967"/>
            <p14:sldId id="2007578968"/>
            <p14:sldId id="2007578969"/>
            <p14:sldId id="2007578970"/>
            <p14:sldId id="2007578972"/>
            <p14:sldId id="2007578971"/>
            <p14:sldId id="2007578973"/>
            <p14:sldId id="20075789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4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 巍巍" initials="王" lastIdx="3" clrIdx="0">
    <p:extLst>
      <p:ext uri="{19B8F6BF-5375-455C-9EA6-DF929625EA0E}">
        <p15:presenceInfo xmlns:p15="http://schemas.microsoft.com/office/powerpoint/2012/main" userId="3b1ba8e802df29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6FD1"/>
    <a:srgbClr val="404953"/>
    <a:srgbClr val="E0121D"/>
    <a:srgbClr val="1F3864"/>
    <a:srgbClr val="1E63EE"/>
    <a:srgbClr val="1F62ED"/>
    <a:srgbClr val="093E69"/>
    <a:srgbClr val="90B8DB"/>
    <a:srgbClr val="1C625F"/>
    <a:srgbClr val="426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 autoAdjust="0"/>
    <p:restoredTop sz="91445" autoAdjust="0"/>
  </p:normalViewPr>
  <p:slideViewPr>
    <p:cSldViewPr snapToGrid="0" snapToObjects="1">
      <p:cViewPr varScale="1">
        <p:scale>
          <a:sx n="113" d="100"/>
          <a:sy n="113" d="100"/>
        </p:scale>
        <p:origin x="1142" y="77"/>
      </p:cViewPr>
      <p:guideLst>
        <p:guide orient="horz" pos="2001"/>
        <p:guide pos="4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F9E5A-4D62-6B40-86D0-D009507B26B0}" type="datetimeFigureOut">
              <a:rPr kumimoji="1" lang="zh-CN" altLang="en-US" smtClean="0"/>
              <a:t>2024/3/4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F4268-AEAE-D24C-A82F-384FB85B09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99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74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608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050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431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054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828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820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801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21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88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24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425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2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36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04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419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F4268-AEAE-D24C-A82F-384FB85B091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84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7.emf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79CFB84-8A42-DD4C-A448-11B5C168814A}"/>
              </a:ext>
            </a:extLst>
          </p:cNvPr>
          <p:cNvGrpSpPr/>
          <p:nvPr userDrawn="1"/>
        </p:nvGrpSpPr>
        <p:grpSpPr>
          <a:xfrm>
            <a:off x="0" y="-18844"/>
            <a:ext cx="12173297" cy="6876844"/>
            <a:chOff x="0" y="-18844"/>
            <a:chExt cx="12173297" cy="687684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1596B59-7079-6644-A855-3866B80EF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307"/>
            <a:stretch/>
          </p:blipFill>
          <p:spPr>
            <a:xfrm>
              <a:off x="18704" y="0"/>
              <a:ext cx="12154593" cy="6858000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12D8E70-EB27-694E-BD17-2AE1765D0B1D}"/>
                </a:ext>
              </a:extLst>
            </p:cNvPr>
            <p:cNvSpPr/>
            <p:nvPr/>
          </p:nvSpPr>
          <p:spPr>
            <a:xfrm>
              <a:off x="10287680" y="150125"/>
              <a:ext cx="1722350" cy="752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CDBFCBE-AAF2-CB47-B929-0497F946C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4250" y="1579049"/>
              <a:ext cx="288000" cy="288000"/>
            </a:xfrm>
            <a:prstGeom prst="ellipse">
              <a:avLst/>
            </a:prstGeom>
            <a:noFill/>
            <a:ln w="101600">
              <a:solidFill>
                <a:srgbClr val="216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0C4DA86-974A-3C4F-BC62-C1086D7856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82200" y="5715231"/>
              <a:ext cx="288000" cy="288000"/>
            </a:xfrm>
            <a:prstGeom prst="ellipse">
              <a:avLst/>
            </a:prstGeom>
            <a:noFill/>
            <a:ln w="63500">
              <a:solidFill>
                <a:srgbClr val="216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0BC9B37-50B2-784B-90BD-5D98367A5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4421" y="2219467"/>
              <a:ext cx="216000" cy="216000"/>
            </a:xfrm>
            <a:prstGeom prst="ellipse">
              <a:avLst/>
            </a:prstGeom>
            <a:noFill/>
            <a:ln w="38100">
              <a:solidFill>
                <a:srgbClr val="7A7A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624FECE8-F7E1-7D4F-9432-DA0A89180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859" y="-18844"/>
              <a:ext cx="1356304" cy="1385383"/>
            </a:xfrm>
            <a:prstGeom prst="line">
              <a:avLst/>
            </a:prstGeom>
            <a:ln w="25400" cap="rnd">
              <a:solidFill>
                <a:schemeClr val="bg1">
                  <a:lumMod val="75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D31E2011-4D8A-B241-B5FC-86015267ED13}"/>
                </a:ext>
              </a:extLst>
            </p:cNvPr>
            <p:cNvCxnSpPr/>
            <p:nvPr/>
          </p:nvCxnSpPr>
          <p:spPr>
            <a:xfrm flipH="1">
              <a:off x="8366559" y="2665808"/>
              <a:ext cx="2641600" cy="232023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485FC261-7DAB-244A-8410-8C2DD4EFE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5420" y="2491975"/>
              <a:ext cx="1384521" cy="1216084"/>
            </a:xfrm>
            <a:prstGeom prst="line">
              <a:avLst/>
            </a:prstGeom>
            <a:ln w="12700" cap="rnd">
              <a:solidFill>
                <a:schemeClr val="bg1">
                  <a:lumMod val="75000"/>
                  <a:alpha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8F5259E3-8F1B-964E-A19D-8011FA0112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9011" y="5921369"/>
              <a:ext cx="949930" cy="834364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F560027-F73D-BD47-AA42-C1A38F7C2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l="-1283" r="2"/>
            <a:stretch/>
          </p:blipFill>
          <p:spPr>
            <a:xfrm>
              <a:off x="9807585" y="890748"/>
              <a:ext cx="2319712" cy="412395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22DDF7E-F648-7B42-AE28-06967F1D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1238250" y="319093"/>
              <a:ext cx="1052020" cy="1047446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EB9D30B-61A7-F249-8318-5058A0A2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10925233" y="4984739"/>
              <a:ext cx="1229360" cy="938784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B681C3A-CE80-0C42-80D4-4AC93FB61EBF}"/>
                </a:ext>
              </a:extLst>
            </p:cNvPr>
            <p:cNvSpPr/>
            <p:nvPr/>
          </p:nvSpPr>
          <p:spPr>
            <a:xfrm>
              <a:off x="0" y="4984739"/>
              <a:ext cx="3299791" cy="1873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D50FFBB3-C0EF-6544-90D0-FB7B0E175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l="16580" t="1" b="42071"/>
            <a:stretch/>
          </p:blipFill>
          <p:spPr>
            <a:xfrm>
              <a:off x="6010" y="5084146"/>
              <a:ext cx="2955026" cy="1773854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F8ED677-23AE-A34F-803C-D4DE0A5B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2200"/>
            <a:ext cx="10515601" cy="929438"/>
          </a:xfrm>
          <a:prstGeom prst="rect">
            <a:avLst/>
          </a:prstGeom>
        </p:spPr>
        <p:txBody>
          <a:bodyPr/>
          <a:lstStyle>
            <a:lvl1pPr algn="ctr">
              <a:defRPr sz="6001" b="1">
                <a:solidFill>
                  <a:srgbClr val="2164E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会议演讲主题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C846AD9-469E-5A42-8FB6-3517A7B66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7070" y="4768092"/>
            <a:ext cx="4262526" cy="3611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演讲嘉宾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  姓名</a:t>
            </a:r>
          </a:p>
        </p:txBody>
      </p:sp>
    </p:spTree>
    <p:extLst>
      <p:ext uri="{BB962C8B-B14F-4D97-AF65-F5344CB8AC3E}">
        <p14:creationId xmlns:p14="http://schemas.microsoft.com/office/powerpoint/2010/main" val="145061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FF8A7-2B0E-8195-17F9-6E38FB07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583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158B708-0066-9545-9895-9D71EDD03FB0}"/>
              </a:ext>
            </a:extLst>
          </p:cNvPr>
          <p:cNvGrpSpPr/>
          <p:nvPr userDrawn="1"/>
        </p:nvGrpSpPr>
        <p:grpSpPr>
          <a:xfrm>
            <a:off x="2" y="-18843"/>
            <a:ext cx="12192000" cy="6876845"/>
            <a:chOff x="0" y="-18844"/>
            <a:chExt cx="12192000" cy="687684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73233A8-C580-AC49-A5A9-6D54D3F97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tretch>
              <a:fillRect/>
            </a:stretch>
          </p:blipFill>
          <p:spPr>
            <a:xfrm>
              <a:off x="0" y="6223"/>
              <a:ext cx="12192000" cy="685177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B634F7-381B-7D4E-9157-7ACF31257CE9}"/>
                </a:ext>
              </a:extLst>
            </p:cNvPr>
            <p:cNvSpPr/>
            <p:nvPr/>
          </p:nvSpPr>
          <p:spPr>
            <a:xfrm>
              <a:off x="0" y="-18508"/>
              <a:ext cx="12192000" cy="245893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0000">
                  <a:schemeClr val="bg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F883349-2176-4A42-A45E-5A079F2B2DE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F704B759-85C5-C046-9968-02E6D8FBE6CF}"/>
                </a:ext>
              </a:extLst>
            </p:cNvPr>
            <p:cNvCxnSpPr/>
            <p:nvPr/>
          </p:nvCxnSpPr>
          <p:spPr>
            <a:xfrm flipH="1">
              <a:off x="8366559" y="2665808"/>
              <a:ext cx="2641600" cy="2320231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FAA0BFF5-46A7-8A41-BA15-895EB963A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5420" y="2491975"/>
              <a:ext cx="1384521" cy="1216084"/>
            </a:xfrm>
            <a:prstGeom prst="line">
              <a:avLst/>
            </a:prstGeom>
            <a:ln w="12700" cap="rnd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D863D33-8DC4-9440-8A19-AFA70B12EE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050" y="1697915"/>
              <a:ext cx="288000" cy="288000"/>
            </a:xfrm>
            <a:prstGeom prst="ellipse">
              <a:avLst/>
            </a:prstGeom>
            <a:noFill/>
            <a:ln w="101600">
              <a:solidFill>
                <a:srgbClr val="2164ED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F60AED8-65F9-5F49-B9D2-57573D6D61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51420" y="5802675"/>
              <a:ext cx="288000" cy="288000"/>
            </a:xfrm>
            <a:prstGeom prst="ellipse">
              <a:avLst/>
            </a:prstGeom>
            <a:noFill/>
            <a:ln w="63500">
              <a:solidFill>
                <a:srgbClr val="2164ED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2CCFA22-7467-B045-AE74-1BB5CCADCD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4421" y="2219467"/>
              <a:ext cx="216000" cy="216000"/>
            </a:xfrm>
            <a:prstGeom prst="ellipse">
              <a:avLst/>
            </a:prstGeom>
            <a:noFill/>
            <a:ln w="38100">
              <a:solidFill>
                <a:srgbClr val="2164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059861B-24FF-1641-B667-F596B46B3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0859" y="-18844"/>
              <a:ext cx="1356304" cy="1385383"/>
            </a:xfrm>
            <a:prstGeom prst="line">
              <a:avLst/>
            </a:prstGeom>
            <a:ln w="25400" cap="rnd">
              <a:solidFill>
                <a:schemeClr val="bg1">
                  <a:lumMod val="75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B4071BBB-8063-E647-8131-0DE17FB15848}"/>
                </a:ext>
              </a:extLst>
            </p:cNvPr>
            <p:cNvCxnSpPr/>
            <p:nvPr/>
          </p:nvCxnSpPr>
          <p:spPr>
            <a:xfrm flipH="1">
              <a:off x="8366559" y="2665808"/>
              <a:ext cx="2641600" cy="232023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CB20CFB8-36EC-8C49-ADFD-E2479B3E4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5420" y="2491975"/>
              <a:ext cx="1384521" cy="1216084"/>
            </a:xfrm>
            <a:prstGeom prst="line">
              <a:avLst/>
            </a:prstGeom>
            <a:ln w="12700" cap="rnd">
              <a:solidFill>
                <a:schemeClr val="bg1">
                  <a:lumMod val="75000"/>
                  <a:alpha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0067D793-02DA-EA44-B037-51F374774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6259" y="5802675"/>
              <a:ext cx="949930" cy="834364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5F59FA0-A291-0B4D-B034-E52BF0C55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951503" y="357575"/>
              <a:ext cx="1052020" cy="104744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91D618B-D431-EC4D-9850-CDB64E32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0568499" y="4984738"/>
              <a:ext cx="1586094" cy="121119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1AD7C20-D62A-D245-864A-D3FA322A0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l="16580" b="25823"/>
            <a:stretch/>
          </p:blipFill>
          <p:spPr>
            <a:xfrm>
              <a:off x="0" y="4586579"/>
              <a:ext cx="2955026" cy="2271422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96A6116A-78F0-7C4A-BDFB-F3084DFB3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0"/>
          </a:blip>
          <a:srcRect l="-1283" r="2"/>
          <a:stretch/>
        </p:blipFill>
        <p:spPr>
          <a:xfrm>
            <a:off x="9807586" y="890750"/>
            <a:ext cx="2319712" cy="412395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5CF5B917-C5A5-2942-82CD-F98D74BFBF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2200"/>
            <a:ext cx="10515601" cy="929438"/>
          </a:xfrm>
          <a:prstGeom prst="rect">
            <a:avLst/>
          </a:prstGeom>
          <a:noFill/>
        </p:spPr>
        <p:txBody>
          <a:bodyPr/>
          <a:lstStyle>
            <a:lvl1pPr algn="ctr">
              <a:defRPr sz="6001" b="1">
                <a:solidFill>
                  <a:srgbClr val="2164E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会议演讲主题</a:t>
            </a:r>
          </a:p>
        </p:txBody>
      </p: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491DA3F8-886C-7145-A815-1B115BD7D9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7070" y="4768092"/>
            <a:ext cx="4262526" cy="3611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演讲嘉宾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  姓名</a:t>
            </a:r>
          </a:p>
        </p:txBody>
      </p:sp>
    </p:spTree>
    <p:extLst>
      <p:ext uri="{BB962C8B-B14F-4D97-AF65-F5344CB8AC3E}">
        <p14:creationId xmlns:p14="http://schemas.microsoft.com/office/powerpoint/2010/main" val="180819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884AE07-6512-FF4D-ACCB-50051A251046}"/>
              </a:ext>
            </a:extLst>
          </p:cNvPr>
          <p:cNvGrpSpPr/>
          <p:nvPr userDrawn="1"/>
        </p:nvGrpSpPr>
        <p:grpSpPr>
          <a:xfrm>
            <a:off x="-4493075" y="-4493077"/>
            <a:ext cx="16748288" cy="11351079"/>
            <a:chOff x="-4493079" y="-4493079"/>
            <a:chExt cx="16748289" cy="1135107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656083E-0CD4-A344-859B-3E6FB3C139B8}"/>
                </a:ext>
              </a:extLst>
            </p:cNvPr>
            <p:cNvSpPr/>
            <p:nvPr/>
          </p:nvSpPr>
          <p:spPr>
            <a:xfrm>
              <a:off x="0" y="-18844"/>
              <a:ext cx="12192000" cy="6876844"/>
            </a:xfrm>
            <a:prstGeom prst="rect">
              <a:avLst/>
            </a:prstGeom>
            <a:solidFill>
              <a:srgbClr val="216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74A5B9A-0D2F-7941-A74D-B7DF209359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3628" b="25405"/>
            <a:stretch/>
          </p:blipFill>
          <p:spPr>
            <a:xfrm>
              <a:off x="-12103" y="4986039"/>
              <a:ext cx="2500976" cy="1871961"/>
            </a:xfrm>
            <a:prstGeom prst="rect">
              <a:avLst/>
            </a:prstGeom>
          </p:spPr>
        </p:pic>
        <p:sp>
          <p:nvSpPr>
            <p:cNvPr id="6" name="饼形 5">
              <a:extLst>
                <a:ext uri="{FF2B5EF4-FFF2-40B4-BE49-F238E27FC236}">
                  <a16:creationId xmlns:a16="http://schemas.microsoft.com/office/drawing/2014/main" id="{35FCE567-3A4D-A447-8D3C-20164CCD2EB1}"/>
                </a:ext>
              </a:extLst>
            </p:cNvPr>
            <p:cNvSpPr/>
            <p:nvPr/>
          </p:nvSpPr>
          <p:spPr>
            <a:xfrm rot="10800000">
              <a:off x="-4493079" y="-4493079"/>
              <a:ext cx="8986157" cy="8986157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rgbClr val="1E5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AF361FE-AD26-C04B-8A08-FFE622B86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4250" y="1579049"/>
              <a:ext cx="288000" cy="288000"/>
            </a:xfrm>
            <a:prstGeom prst="ellipse">
              <a:avLst/>
            </a:prstGeom>
            <a:noFill/>
            <a:ln w="101600">
              <a:solidFill>
                <a:srgbClr val="F4665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E6767C3-B7CA-584F-8702-ABAEAFDD2F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82200" y="5715231"/>
              <a:ext cx="288000" cy="288000"/>
            </a:xfrm>
            <a:prstGeom prst="ellipse">
              <a:avLst/>
            </a:prstGeom>
            <a:noFill/>
            <a:ln w="63500">
              <a:solidFill>
                <a:srgbClr val="F4665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039515C-A49C-8A48-A5E0-D84C5E17DC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0200" y="2057631"/>
              <a:ext cx="216000" cy="216000"/>
            </a:xfrm>
            <a:prstGeom prst="ellipse">
              <a:avLst/>
            </a:prstGeom>
            <a:noFill/>
            <a:ln w="38100">
              <a:solidFill>
                <a:srgbClr val="F46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C8A3A7F1-C9FC-894B-B7A7-7947CD81D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1824" y="5617810"/>
              <a:ext cx="945469" cy="958681"/>
            </a:xfrm>
            <a:prstGeom prst="line">
              <a:avLst/>
            </a:prstGeom>
            <a:ln w="25400" cap="rnd">
              <a:solidFill>
                <a:schemeClr val="bg1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5B767C-2E87-4541-864F-ECBB05705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>
              <a:off x="1720762" y="444029"/>
              <a:ext cx="909447" cy="9094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6C26330-C9B8-094B-BE41-C2CB5CB0E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1020262" y="4986039"/>
              <a:ext cx="1234948" cy="94437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07F37F1-15F6-554A-8FDD-E86084A6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9060588" y="622146"/>
              <a:ext cx="3042666" cy="553212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CF51C442-78BB-434D-8CB2-2C1C1FA5B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5343" y="47188"/>
              <a:ext cx="1535804" cy="1568827"/>
            </a:xfrm>
            <a:prstGeom prst="line">
              <a:avLst/>
            </a:prstGeom>
            <a:ln w="25400" cap="rnd">
              <a:solidFill>
                <a:schemeClr val="bg1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8EC0C6D-028C-F644-8E17-27EB7B6DF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5510" y="2665808"/>
              <a:ext cx="2232650" cy="2267995"/>
            </a:xfrm>
            <a:prstGeom prst="line">
              <a:avLst/>
            </a:prstGeom>
            <a:ln w="12700" cap="rnd">
              <a:solidFill>
                <a:schemeClr val="bg1">
                  <a:alpha val="3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D72FB56F-9267-6D4A-A9C9-C7209D73E2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0834" y="2375434"/>
              <a:ext cx="1305033" cy="1297770"/>
            </a:xfrm>
            <a:prstGeom prst="line">
              <a:avLst/>
            </a:prstGeom>
            <a:ln w="12700" cap="rnd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1E7402A1-7DB1-7342-AECC-E15719CB0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2200"/>
            <a:ext cx="10515601" cy="929438"/>
          </a:xfrm>
          <a:prstGeom prst="rect">
            <a:avLst/>
          </a:prstGeom>
        </p:spPr>
        <p:txBody>
          <a:bodyPr/>
          <a:lstStyle>
            <a:lvl1pPr algn="ctr">
              <a:defRPr sz="6001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会议演讲主题</a:t>
            </a:r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7320F76F-B842-AD42-BCA7-4CB94097D8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7070" y="4768092"/>
            <a:ext cx="4262526" cy="3611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演讲嘉宾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  姓名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FFCAC1C-CCF5-BD48-B8AD-3A742A3360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293956" y="411149"/>
            <a:ext cx="128237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AD3D92A-0AC0-3743-99D5-907AEEF17547}"/>
              </a:ext>
            </a:extLst>
          </p:cNvPr>
          <p:cNvGrpSpPr/>
          <p:nvPr userDrawn="1"/>
        </p:nvGrpSpPr>
        <p:grpSpPr>
          <a:xfrm>
            <a:off x="-12100" y="0"/>
            <a:ext cx="12267313" cy="6858000"/>
            <a:chOff x="-12103" y="0"/>
            <a:chExt cx="12267313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D15B32-BACA-FE4C-85BC-F00A813B66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8077" r="8077" b="16076"/>
            <a:stretch/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E185752-8607-9D42-A417-CC341B79A77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164ED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C2510FE-10FB-E442-9320-D924F0B7D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100" y="1651231"/>
              <a:ext cx="288000" cy="288000"/>
            </a:xfrm>
            <a:prstGeom prst="ellipse">
              <a:avLst/>
            </a:prstGeom>
            <a:noFill/>
            <a:ln w="101600">
              <a:solidFill>
                <a:srgbClr val="F4665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644AABDC-8C12-2349-A4E6-410B7DE932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82200" y="5715231"/>
              <a:ext cx="288000" cy="288000"/>
            </a:xfrm>
            <a:prstGeom prst="ellipse">
              <a:avLst/>
            </a:prstGeom>
            <a:noFill/>
            <a:ln w="63500">
              <a:solidFill>
                <a:srgbClr val="F46653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5A18A1F-D832-AB4D-AE99-7B9549733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63893" y="2272721"/>
              <a:ext cx="216000" cy="216000"/>
            </a:xfrm>
            <a:prstGeom prst="ellipse">
              <a:avLst/>
            </a:prstGeom>
            <a:noFill/>
            <a:ln w="38100">
              <a:solidFill>
                <a:srgbClr val="F46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C7F89F17-E4FC-4042-96F2-42A03C54E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5343" y="47188"/>
              <a:ext cx="1535804" cy="1568827"/>
            </a:xfrm>
            <a:prstGeom prst="line">
              <a:avLst/>
            </a:prstGeom>
            <a:ln w="25400" cap="rnd">
              <a:solidFill>
                <a:schemeClr val="bg1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3433F769-04BA-F043-9762-A9CA11523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5510" y="2665808"/>
              <a:ext cx="2232650" cy="2267995"/>
            </a:xfrm>
            <a:prstGeom prst="line">
              <a:avLst/>
            </a:prstGeom>
            <a:ln w="12700" cap="rnd">
              <a:solidFill>
                <a:schemeClr val="bg1"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99879317-F208-ED40-B63A-1E507A037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6259" y="5767340"/>
              <a:ext cx="900081" cy="869699"/>
            </a:xfrm>
            <a:prstGeom prst="line">
              <a:avLst/>
            </a:prstGeom>
            <a:ln w="63500" cap="rnd">
              <a:solidFill>
                <a:srgbClr val="11357F">
                  <a:alpha val="70000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1E0C755-1FA7-8343-99B9-1FDED198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9063694" y="911982"/>
              <a:ext cx="3042666" cy="55321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359642A-EDCF-0142-8E3B-995A5FE6E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238385" y="555747"/>
              <a:ext cx="909447" cy="90944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9A1D398-5EEE-4548-9A15-B5DD6744D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70000"/>
            </a:blip>
            <a:srcRect l="13628" b="25405"/>
            <a:stretch/>
          </p:blipFill>
          <p:spPr>
            <a:xfrm>
              <a:off x="-12103" y="4986039"/>
              <a:ext cx="2500976" cy="187196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EC1E750-D6EF-A54D-A5AC-F5BCB8CF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20262" y="4986039"/>
              <a:ext cx="1234948" cy="944372"/>
            </a:xfrm>
            <a:prstGeom prst="rect">
              <a:avLst/>
            </a:prstGeom>
          </p:spPr>
        </p:pic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0D7F95DB-1EA3-9E43-B304-7183DF90C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0834" y="2375434"/>
              <a:ext cx="1305033" cy="1297770"/>
            </a:xfrm>
            <a:prstGeom prst="line">
              <a:avLst/>
            </a:prstGeom>
            <a:ln w="12700" cap="rnd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125A80FD-BFB8-9446-BE95-62904475E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2200"/>
            <a:ext cx="10515601" cy="929438"/>
          </a:xfrm>
          <a:prstGeom prst="rect">
            <a:avLst/>
          </a:prstGeom>
        </p:spPr>
        <p:txBody>
          <a:bodyPr/>
          <a:lstStyle>
            <a:lvl1pPr algn="ctr">
              <a:defRPr sz="6001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会议演讲主题</a:t>
            </a:r>
          </a:p>
        </p:txBody>
      </p: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97796953-BB2A-B74C-AAC6-855FF49A5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67070" y="4768092"/>
            <a:ext cx="4262526" cy="36119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演讲嘉宾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  姓名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C0FFF15-E4A9-5D45-A489-081EDA81AAB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10499216" y="411257"/>
            <a:ext cx="128237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B902569-08C3-0943-A664-CB3B818EF0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729"/>
          <a:stretch/>
        </p:blipFill>
        <p:spPr>
          <a:xfrm>
            <a:off x="2" y="0"/>
            <a:ext cx="5397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1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 4">
            <a:extLst>
              <a:ext uri="{FF2B5EF4-FFF2-40B4-BE49-F238E27FC236}">
                <a16:creationId xmlns:a16="http://schemas.microsoft.com/office/drawing/2014/main" id="{30EF9F49-F043-6B4C-9C80-C021E3E5BC63}"/>
              </a:ext>
            </a:extLst>
          </p:cNvPr>
          <p:cNvSpPr>
            <a:spLocks noChangeAspect="1"/>
          </p:cNvSpPr>
          <p:nvPr userDrawn="1"/>
        </p:nvSpPr>
        <p:spPr>
          <a:xfrm>
            <a:off x="-958600" y="-635045"/>
            <a:ext cx="1639507" cy="1639508"/>
          </a:xfrm>
          <a:prstGeom prst="arc">
            <a:avLst>
              <a:gd name="adj1" fmla="val 20771918"/>
              <a:gd name="adj2" fmla="val 485983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ACAC900-6BCB-8445-BF44-B425120FB9DF}"/>
              </a:ext>
            </a:extLst>
          </p:cNvPr>
          <p:cNvSpPr>
            <a:spLocks noChangeAspect="1"/>
          </p:cNvSpPr>
          <p:nvPr userDrawn="1"/>
        </p:nvSpPr>
        <p:spPr>
          <a:xfrm>
            <a:off x="182736" y="331549"/>
            <a:ext cx="471967" cy="471967"/>
          </a:xfrm>
          <a:prstGeom prst="ellipse">
            <a:avLst/>
          </a:prstGeom>
          <a:solidFill>
            <a:srgbClr val="2164ED"/>
          </a:solidFill>
          <a:ln>
            <a:solidFill>
              <a:srgbClr val="2164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EAC1969-132C-AA4C-A2BB-FBC55CED3466}"/>
              </a:ext>
            </a:extLst>
          </p:cNvPr>
          <p:cNvSpPr>
            <a:spLocks noChangeAspect="1"/>
          </p:cNvSpPr>
          <p:nvPr userDrawn="1"/>
        </p:nvSpPr>
        <p:spPr>
          <a:xfrm>
            <a:off x="680907" y="397387"/>
            <a:ext cx="118800" cy="118800"/>
          </a:xfrm>
          <a:prstGeom prst="ellipse">
            <a:avLst/>
          </a:prstGeom>
          <a:solidFill>
            <a:srgbClr val="216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8A18FF3-62EF-4742-AF6B-276AC23AAB94}"/>
              </a:ext>
            </a:extLst>
          </p:cNvPr>
          <p:cNvSpPr/>
          <p:nvPr userDrawn="1"/>
        </p:nvSpPr>
        <p:spPr>
          <a:xfrm>
            <a:off x="92175" y="94149"/>
            <a:ext cx="181120" cy="181120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DF6CD2E-A6D1-B94A-96FA-BE3074C2CE37}"/>
              </a:ext>
            </a:extLst>
          </p:cNvPr>
          <p:cNvGrpSpPr/>
          <p:nvPr userDrawn="1"/>
        </p:nvGrpSpPr>
        <p:grpSpPr>
          <a:xfrm>
            <a:off x="-6076165" y="-774915"/>
            <a:ext cx="19041825" cy="7816661"/>
            <a:chOff x="-6076167" y="-774915"/>
            <a:chExt cx="19041825" cy="781666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3AD08DB-27BF-3D48-AC42-9DE3A74E53D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164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8E04595-C550-0B44-97AE-6D091F6B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97158" y="4610483"/>
              <a:ext cx="1968500" cy="406400"/>
            </a:xfrm>
            <a:prstGeom prst="rect">
              <a:avLst/>
            </a:prstGeom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632070F-31FB-854B-B82D-56C9B8C30DB9}"/>
                </a:ext>
              </a:extLst>
            </p:cNvPr>
            <p:cNvSpPr/>
            <p:nvPr/>
          </p:nvSpPr>
          <p:spPr>
            <a:xfrm>
              <a:off x="-6076167" y="-774915"/>
              <a:ext cx="6808656" cy="6858000"/>
            </a:xfrm>
            <a:prstGeom prst="ellipse">
              <a:avLst/>
            </a:prstGeom>
            <a:solidFill>
              <a:schemeClr val="bg1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A4EF6E-8696-F446-AD5E-D80A05F07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-1226786" y="2242481"/>
              <a:ext cx="2082479" cy="1969301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A4EB5D9-0CE2-5747-A1A7-283E9E6A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9015" y="4546992"/>
              <a:ext cx="1968500" cy="406400"/>
            </a:xfrm>
            <a:prstGeom prst="rect">
              <a:avLst/>
            </a:prstGeom>
          </p:spPr>
        </p:pic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D40AB2F-D782-6D42-BFDC-26B411663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3018" y="-47665"/>
              <a:ext cx="1356304" cy="1385383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90F668E9-8A1A-4F42-9926-9B061095A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382" y="5656363"/>
              <a:ext cx="1356304" cy="1385383"/>
            </a:xfrm>
            <a:prstGeom prst="line">
              <a:avLst/>
            </a:prstGeom>
            <a:ln w="25400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91017E-C943-804E-B92A-D6401D3842CF}"/>
                </a:ext>
              </a:extLst>
            </p:cNvPr>
            <p:cNvSpPr txBox="1"/>
            <p:nvPr/>
          </p:nvSpPr>
          <p:spPr>
            <a:xfrm>
              <a:off x="1534333" y="-77491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1800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6A213DA-5F23-2A49-B8DA-824132D45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50000"/>
              <a:alphaModFix amt="50000"/>
            </a:blip>
            <a:srcRect l="-10674" t="-1" r="-1" b="-10432"/>
            <a:stretch/>
          </p:blipFill>
          <p:spPr>
            <a:xfrm>
              <a:off x="7327263" y="1689897"/>
              <a:ext cx="3910573" cy="338177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347B108-8B38-5249-90BE-1D832349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0819" y="1545448"/>
              <a:ext cx="483246" cy="483246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6AB87311-D958-3F4E-A70D-345E47D2FB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0499216" y="411257"/>
            <a:ext cx="128237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8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弧 4">
            <a:extLst>
              <a:ext uri="{FF2B5EF4-FFF2-40B4-BE49-F238E27FC236}">
                <a16:creationId xmlns:a16="http://schemas.microsoft.com/office/drawing/2014/main" id="{30EF9F49-F043-6B4C-9C80-C021E3E5BC63}"/>
              </a:ext>
            </a:extLst>
          </p:cNvPr>
          <p:cNvSpPr>
            <a:spLocks noChangeAspect="1"/>
          </p:cNvSpPr>
          <p:nvPr userDrawn="1"/>
        </p:nvSpPr>
        <p:spPr>
          <a:xfrm>
            <a:off x="-958600" y="-635045"/>
            <a:ext cx="1639507" cy="1639508"/>
          </a:xfrm>
          <a:prstGeom prst="arc">
            <a:avLst>
              <a:gd name="adj1" fmla="val 20771918"/>
              <a:gd name="adj2" fmla="val 485983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ACAC900-6BCB-8445-BF44-B425120FB9DF}"/>
              </a:ext>
            </a:extLst>
          </p:cNvPr>
          <p:cNvSpPr>
            <a:spLocks noChangeAspect="1"/>
          </p:cNvSpPr>
          <p:nvPr userDrawn="1"/>
        </p:nvSpPr>
        <p:spPr>
          <a:xfrm>
            <a:off x="182736" y="331549"/>
            <a:ext cx="471967" cy="471967"/>
          </a:xfrm>
          <a:prstGeom prst="ellipse">
            <a:avLst/>
          </a:prstGeom>
          <a:solidFill>
            <a:srgbClr val="2164ED"/>
          </a:solidFill>
          <a:ln>
            <a:solidFill>
              <a:srgbClr val="2164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EAC1969-132C-AA4C-A2BB-FBC55CED3466}"/>
              </a:ext>
            </a:extLst>
          </p:cNvPr>
          <p:cNvSpPr>
            <a:spLocks noChangeAspect="1"/>
          </p:cNvSpPr>
          <p:nvPr userDrawn="1"/>
        </p:nvSpPr>
        <p:spPr>
          <a:xfrm>
            <a:off x="680907" y="397387"/>
            <a:ext cx="118800" cy="118800"/>
          </a:xfrm>
          <a:prstGeom prst="ellipse">
            <a:avLst/>
          </a:prstGeom>
          <a:solidFill>
            <a:srgbClr val="216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8A18FF3-62EF-4742-AF6B-276AC23AAB94}"/>
              </a:ext>
            </a:extLst>
          </p:cNvPr>
          <p:cNvSpPr/>
          <p:nvPr userDrawn="1"/>
        </p:nvSpPr>
        <p:spPr>
          <a:xfrm>
            <a:off x="92175" y="94149"/>
            <a:ext cx="181120" cy="181120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5A6512-FB15-EC47-AC95-D6CD043D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6" y="378006"/>
            <a:ext cx="9580218" cy="438389"/>
          </a:xfrm>
          <a:prstGeom prst="rect">
            <a:avLst/>
          </a:prstGeom>
        </p:spPr>
        <p:txBody>
          <a:bodyPr anchor="ctr"/>
          <a:lstStyle>
            <a:lvl1pPr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3154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9193687-9016-8D44-9871-D556A96227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15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6EF5856-1755-C743-B52A-A64F5475D8D8}"/>
              </a:ext>
            </a:extLst>
          </p:cNvPr>
          <p:cNvSpPr/>
          <p:nvPr userDrawn="1"/>
        </p:nvSpPr>
        <p:spPr>
          <a:xfrm>
            <a:off x="2" y="-18844"/>
            <a:ext cx="12192000" cy="6876844"/>
          </a:xfrm>
          <a:prstGeom prst="rect">
            <a:avLst/>
          </a:prstGeom>
          <a:solidFill>
            <a:srgbClr val="2164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949F48-7C1B-7144-83EB-69924973B4F7}"/>
              </a:ext>
            </a:extLst>
          </p:cNvPr>
          <p:cNvSpPr/>
          <p:nvPr userDrawn="1"/>
        </p:nvSpPr>
        <p:spPr>
          <a:xfrm>
            <a:off x="2541183" y="3134530"/>
            <a:ext cx="7109639" cy="10157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6001" b="1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感谢聆听，敬请指教</a:t>
            </a:r>
            <a:endParaRPr lang="zh-CN" altLang="en-US" sz="6001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456535B-5158-464C-B2A9-BFE32DE86531}"/>
              </a:ext>
            </a:extLst>
          </p:cNvPr>
          <p:cNvSpPr/>
          <p:nvPr userDrawn="1"/>
        </p:nvSpPr>
        <p:spPr>
          <a:xfrm>
            <a:off x="4206242" y="1514856"/>
            <a:ext cx="3779520" cy="3779520"/>
          </a:xfrm>
          <a:prstGeom prst="ellipse">
            <a:avLst/>
          </a:prstGeom>
          <a:noFill/>
          <a:ln w="38100" cap="rnd">
            <a:solidFill>
              <a:schemeClr val="bg1">
                <a:alpha val="2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B31474-4F41-0140-B87A-6261F54A435F}"/>
              </a:ext>
            </a:extLst>
          </p:cNvPr>
          <p:cNvSpPr/>
          <p:nvPr userDrawn="1"/>
        </p:nvSpPr>
        <p:spPr>
          <a:xfrm>
            <a:off x="5277507" y="6202992"/>
            <a:ext cx="1636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CLOUD.BAIDU.COM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6DEE37-672F-F149-B668-82E74C35CDBA}"/>
              </a:ext>
            </a:extLst>
          </p:cNvPr>
          <p:cNvGrpSpPr/>
          <p:nvPr userDrawn="1"/>
        </p:nvGrpSpPr>
        <p:grpSpPr>
          <a:xfrm>
            <a:off x="127031" y="3215640"/>
            <a:ext cx="11980165" cy="426720"/>
            <a:chOff x="97536" y="3280907"/>
            <a:chExt cx="11980164" cy="42672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7AB77EB-B655-A544-B8F7-09B77990EE88}"/>
                </a:ext>
              </a:extLst>
            </p:cNvPr>
            <p:cNvGrpSpPr/>
            <p:nvPr/>
          </p:nvGrpSpPr>
          <p:grpSpPr>
            <a:xfrm>
              <a:off x="9651492" y="3280907"/>
              <a:ext cx="2426208" cy="426720"/>
              <a:chOff x="9614916" y="3238235"/>
              <a:chExt cx="2426208" cy="426720"/>
            </a:xfrm>
          </p:grpSpPr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382CEB5A-4049-0F46-B0CF-6BDB38DDFDB7}"/>
                  </a:ext>
                </a:extLst>
              </p:cNvPr>
              <p:cNvCxnSpPr/>
              <p:nvPr/>
            </p:nvCxnSpPr>
            <p:spPr>
              <a:xfrm>
                <a:off x="9614916" y="3238235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符 14">
                <a:extLst>
                  <a:ext uri="{FF2B5EF4-FFF2-40B4-BE49-F238E27FC236}">
                    <a16:creationId xmlns:a16="http://schemas.microsoft.com/office/drawing/2014/main" id="{EA8FC9D1-C355-664A-82FA-7DFE6C9601C4}"/>
                  </a:ext>
                </a:extLst>
              </p:cNvPr>
              <p:cNvCxnSpPr/>
              <p:nvPr/>
            </p:nvCxnSpPr>
            <p:spPr>
              <a:xfrm>
                <a:off x="9614916" y="3390357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连接符 15">
                <a:extLst>
                  <a:ext uri="{FF2B5EF4-FFF2-40B4-BE49-F238E27FC236}">
                    <a16:creationId xmlns:a16="http://schemas.microsoft.com/office/drawing/2014/main" id="{DF14DCBF-1BB1-F34F-B0B0-594EAD3B92A1}"/>
                  </a:ext>
                </a:extLst>
              </p:cNvPr>
              <p:cNvCxnSpPr/>
              <p:nvPr/>
            </p:nvCxnSpPr>
            <p:spPr>
              <a:xfrm>
                <a:off x="9614916" y="3530843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>
                <a:extLst>
                  <a:ext uri="{FF2B5EF4-FFF2-40B4-BE49-F238E27FC236}">
                    <a16:creationId xmlns:a16="http://schemas.microsoft.com/office/drawing/2014/main" id="{BF6F478F-7392-2245-B4AB-C10A98F43E16}"/>
                  </a:ext>
                </a:extLst>
              </p:cNvPr>
              <p:cNvCxnSpPr/>
              <p:nvPr/>
            </p:nvCxnSpPr>
            <p:spPr>
              <a:xfrm>
                <a:off x="9614916" y="3664955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D32346F-C705-AB4A-A627-D482224D4AD4}"/>
                </a:ext>
              </a:extLst>
            </p:cNvPr>
            <p:cNvGrpSpPr/>
            <p:nvPr/>
          </p:nvGrpSpPr>
          <p:grpSpPr>
            <a:xfrm>
              <a:off x="97536" y="3280907"/>
              <a:ext cx="2426208" cy="426720"/>
              <a:chOff x="9729216" y="3238235"/>
              <a:chExt cx="2426208" cy="426720"/>
            </a:xfrm>
          </p:grpSpPr>
          <p:cxnSp>
            <p:nvCxnSpPr>
              <p:cNvPr id="10" name="直线连接符 9">
                <a:extLst>
                  <a:ext uri="{FF2B5EF4-FFF2-40B4-BE49-F238E27FC236}">
                    <a16:creationId xmlns:a16="http://schemas.microsoft.com/office/drawing/2014/main" id="{AD03716A-74C1-9742-AACA-4EB12CD6950B}"/>
                  </a:ext>
                </a:extLst>
              </p:cNvPr>
              <p:cNvCxnSpPr/>
              <p:nvPr/>
            </p:nvCxnSpPr>
            <p:spPr>
              <a:xfrm>
                <a:off x="9729216" y="3238235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30AC79A1-3CFB-4742-9091-72F2E8F6E8D2}"/>
                  </a:ext>
                </a:extLst>
              </p:cNvPr>
              <p:cNvCxnSpPr/>
              <p:nvPr/>
            </p:nvCxnSpPr>
            <p:spPr>
              <a:xfrm>
                <a:off x="9729216" y="3390357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E436E6F5-4597-6F4D-8E2F-348DFB740480}"/>
                  </a:ext>
                </a:extLst>
              </p:cNvPr>
              <p:cNvCxnSpPr/>
              <p:nvPr/>
            </p:nvCxnSpPr>
            <p:spPr>
              <a:xfrm>
                <a:off x="9729216" y="3530843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符 12">
                <a:extLst>
                  <a:ext uri="{FF2B5EF4-FFF2-40B4-BE49-F238E27FC236}">
                    <a16:creationId xmlns:a16="http://schemas.microsoft.com/office/drawing/2014/main" id="{88C890C0-E169-804F-A28A-C938EDB29285}"/>
                  </a:ext>
                </a:extLst>
              </p:cNvPr>
              <p:cNvCxnSpPr/>
              <p:nvPr/>
            </p:nvCxnSpPr>
            <p:spPr>
              <a:xfrm>
                <a:off x="9729216" y="3664955"/>
                <a:ext cx="2426208" cy="0"/>
              </a:xfrm>
              <a:prstGeom prst="line">
                <a:avLst/>
              </a:prstGeom>
              <a:ln w="63500" cap="rnd">
                <a:solidFill>
                  <a:srgbClr val="1E1E2B">
                    <a:alpha val="50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BA493ECA-6F99-4846-88C5-901E023E5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5252338" y="2605214"/>
            <a:ext cx="168732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2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>
            <a:extLst>
              <a:ext uri="{FF2B5EF4-FFF2-40B4-BE49-F238E27FC236}">
                <a16:creationId xmlns:a16="http://schemas.microsoft.com/office/drawing/2014/main" id="{F9F745B4-904B-3348-B1ED-DFF489D06AC7}"/>
              </a:ext>
            </a:extLst>
          </p:cNvPr>
          <p:cNvSpPr/>
          <p:nvPr userDrawn="1"/>
        </p:nvSpPr>
        <p:spPr>
          <a:xfrm>
            <a:off x="-1313532" y="2116140"/>
            <a:ext cx="360041" cy="237469"/>
          </a:xfrm>
          <a:prstGeom prst="rect">
            <a:avLst/>
          </a:prstGeom>
          <a:solidFill>
            <a:srgbClr val="ED5C4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23">
            <a:extLst>
              <a:ext uri="{FF2B5EF4-FFF2-40B4-BE49-F238E27FC236}">
                <a16:creationId xmlns:a16="http://schemas.microsoft.com/office/drawing/2014/main" id="{08B980B1-E3F0-A548-8BFB-13120118E887}"/>
              </a:ext>
            </a:extLst>
          </p:cNvPr>
          <p:cNvSpPr/>
          <p:nvPr userDrawn="1"/>
        </p:nvSpPr>
        <p:spPr>
          <a:xfrm>
            <a:off x="-939897" y="2116140"/>
            <a:ext cx="360041" cy="237469"/>
          </a:xfrm>
          <a:prstGeom prst="rect">
            <a:avLst/>
          </a:prstGeom>
          <a:solidFill>
            <a:srgbClr val="F2846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49AC9FF7-1F20-FC4B-A502-BC7FA452AFBC}"/>
              </a:ext>
            </a:extLst>
          </p:cNvPr>
          <p:cNvSpPr/>
          <p:nvPr userDrawn="1"/>
        </p:nvSpPr>
        <p:spPr>
          <a:xfrm>
            <a:off x="-570178" y="2116140"/>
            <a:ext cx="360041" cy="237469"/>
          </a:xfrm>
          <a:prstGeom prst="rect">
            <a:avLst/>
          </a:prstGeom>
          <a:solidFill>
            <a:srgbClr val="F7AA9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D626B936-F103-614A-A3B1-84728ADBEB3B}"/>
              </a:ext>
            </a:extLst>
          </p:cNvPr>
          <p:cNvSpPr/>
          <p:nvPr userDrawn="1"/>
        </p:nvSpPr>
        <p:spPr>
          <a:xfrm>
            <a:off x="-1313532" y="2393139"/>
            <a:ext cx="360041" cy="237469"/>
          </a:xfrm>
          <a:prstGeom prst="rect">
            <a:avLst/>
          </a:prstGeom>
          <a:solidFill>
            <a:srgbClr val="1F2E3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361198B8-DE97-E243-BB5B-165C7615AA40}"/>
              </a:ext>
            </a:extLst>
          </p:cNvPr>
          <p:cNvSpPr/>
          <p:nvPr userDrawn="1"/>
        </p:nvSpPr>
        <p:spPr>
          <a:xfrm>
            <a:off x="-939897" y="2393139"/>
            <a:ext cx="360041" cy="237469"/>
          </a:xfrm>
          <a:prstGeom prst="rect">
            <a:avLst/>
          </a:prstGeom>
          <a:solidFill>
            <a:srgbClr val="40495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159FDA90-E184-2441-B098-2027E866F141}"/>
              </a:ext>
            </a:extLst>
          </p:cNvPr>
          <p:cNvSpPr/>
          <p:nvPr userDrawn="1"/>
        </p:nvSpPr>
        <p:spPr>
          <a:xfrm>
            <a:off x="-570178" y="2393139"/>
            <a:ext cx="360041" cy="237469"/>
          </a:xfrm>
          <a:prstGeom prst="rect">
            <a:avLst/>
          </a:prstGeom>
          <a:solidFill>
            <a:srgbClr val="A7A9A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760E5733-B858-1C4C-AB43-2957F7C91DE1}"/>
              </a:ext>
            </a:extLst>
          </p:cNvPr>
          <p:cNvSpPr/>
          <p:nvPr userDrawn="1"/>
        </p:nvSpPr>
        <p:spPr>
          <a:xfrm>
            <a:off x="-1313532" y="1841905"/>
            <a:ext cx="360041" cy="237469"/>
          </a:xfrm>
          <a:prstGeom prst="rect">
            <a:avLst/>
          </a:prstGeom>
          <a:solidFill>
            <a:srgbClr val="4B111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CD7D6854-8633-314C-90D6-466EB8671FFA}"/>
              </a:ext>
            </a:extLst>
          </p:cNvPr>
          <p:cNvSpPr/>
          <p:nvPr userDrawn="1"/>
        </p:nvSpPr>
        <p:spPr>
          <a:xfrm>
            <a:off x="-939897" y="1841905"/>
            <a:ext cx="360041" cy="237469"/>
          </a:xfrm>
          <a:prstGeom prst="rect">
            <a:avLst/>
          </a:prstGeom>
          <a:solidFill>
            <a:srgbClr val="9B1A1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30">
            <a:extLst>
              <a:ext uri="{FF2B5EF4-FFF2-40B4-BE49-F238E27FC236}">
                <a16:creationId xmlns:a16="http://schemas.microsoft.com/office/drawing/2014/main" id="{B4B71011-6039-8643-B67D-3707B3AAD05A}"/>
              </a:ext>
            </a:extLst>
          </p:cNvPr>
          <p:cNvSpPr/>
          <p:nvPr userDrawn="1"/>
        </p:nvSpPr>
        <p:spPr>
          <a:xfrm>
            <a:off x="-570178" y="1841905"/>
            <a:ext cx="360041" cy="237469"/>
          </a:xfrm>
          <a:prstGeom prst="rect">
            <a:avLst/>
          </a:prstGeom>
          <a:solidFill>
            <a:srgbClr val="E0121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94D746D6-226C-E146-8032-A575E73632AE}"/>
              </a:ext>
            </a:extLst>
          </p:cNvPr>
          <p:cNvSpPr/>
          <p:nvPr userDrawn="1"/>
        </p:nvSpPr>
        <p:spPr>
          <a:xfrm>
            <a:off x="-1313532" y="3200001"/>
            <a:ext cx="360041" cy="237469"/>
          </a:xfrm>
          <a:prstGeom prst="rect">
            <a:avLst/>
          </a:prstGeom>
          <a:solidFill>
            <a:srgbClr val="04152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7116842-D7AD-D742-856B-264643E966E2}"/>
              </a:ext>
            </a:extLst>
          </p:cNvPr>
          <p:cNvSpPr/>
          <p:nvPr userDrawn="1"/>
        </p:nvSpPr>
        <p:spPr>
          <a:xfrm>
            <a:off x="-939897" y="3200001"/>
            <a:ext cx="360041" cy="237469"/>
          </a:xfrm>
          <a:prstGeom prst="rect">
            <a:avLst/>
          </a:prstGeom>
          <a:solidFill>
            <a:srgbClr val="1333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FA0F578-5F20-CA46-BD7F-35CA7FB04B54}"/>
              </a:ext>
            </a:extLst>
          </p:cNvPr>
          <p:cNvSpPr/>
          <p:nvPr userDrawn="1"/>
        </p:nvSpPr>
        <p:spPr>
          <a:xfrm>
            <a:off x="-570178" y="3200001"/>
            <a:ext cx="360041" cy="237469"/>
          </a:xfrm>
          <a:prstGeom prst="rect">
            <a:avLst/>
          </a:prstGeom>
          <a:solidFill>
            <a:srgbClr val="0682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D54C8708-A43C-584C-85FF-0658C065EFB9}"/>
              </a:ext>
            </a:extLst>
          </p:cNvPr>
          <p:cNvSpPr/>
          <p:nvPr userDrawn="1"/>
        </p:nvSpPr>
        <p:spPr>
          <a:xfrm>
            <a:off x="-1313532" y="3539985"/>
            <a:ext cx="360041" cy="237469"/>
          </a:xfrm>
          <a:prstGeom prst="rect">
            <a:avLst/>
          </a:prstGeom>
          <a:solidFill>
            <a:srgbClr val="0358A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CDBB27D8-A5F8-0D4D-A617-6AA4024918B4}"/>
              </a:ext>
            </a:extLst>
          </p:cNvPr>
          <p:cNvSpPr/>
          <p:nvPr userDrawn="1"/>
        </p:nvSpPr>
        <p:spPr>
          <a:xfrm>
            <a:off x="-939897" y="3539985"/>
            <a:ext cx="360041" cy="237469"/>
          </a:xfrm>
          <a:prstGeom prst="rect">
            <a:avLst/>
          </a:prstGeom>
          <a:solidFill>
            <a:srgbClr val="086FD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4A3AB44D-E1F3-994C-8E43-0B594CFA6B23}"/>
              </a:ext>
            </a:extLst>
          </p:cNvPr>
          <p:cNvSpPr/>
          <p:nvPr userDrawn="1"/>
        </p:nvSpPr>
        <p:spPr>
          <a:xfrm>
            <a:off x="-570178" y="3539985"/>
            <a:ext cx="360041" cy="237469"/>
          </a:xfrm>
          <a:prstGeom prst="rect">
            <a:avLst/>
          </a:prstGeom>
          <a:solidFill>
            <a:srgbClr val="2063E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B65BCFC0-DB10-F743-A5A1-426E8C52BF24}"/>
              </a:ext>
            </a:extLst>
          </p:cNvPr>
          <p:cNvSpPr/>
          <p:nvPr userDrawn="1"/>
        </p:nvSpPr>
        <p:spPr>
          <a:xfrm>
            <a:off x="-1313532" y="3879969"/>
            <a:ext cx="360041" cy="237469"/>
          </a:xfrm>
          <a:prstGeom prst="rect">
            <a:avLst/>
          </a:prstGeom>
          <a:solidFill>
            <a:srgbClr val="20386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1B0043C-09A6-8A4A-9E6D-A4635BEF00C6}"/>
              </a:ext>
            </a:extLst>
          </p:cNvPr>
          <p:cNvSpPr/>
          <p:nvPr userDrawn="1"/>
        </p:nvSpPr>
        <p:spPr>
          <a:xfrm>
            <a:off x="-939897" y="3879969"/>
            <a:ext cx="360041" cy="237469"/>
          </a:xfrm>
          <a:prstGeom prst="rect">
            <a:avLst/>
          </a:prstGeom>
          <a:solidFill>
            <a:srgbClr val="4571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45B54FD-7E06-E543-A25F-E3F036CA1CC8}"/>
              </a:ext>
            </a:extLst>
          </p:cNvPr>
          <p:cNvSpPr/>
          <p:nvPr userDrawn="1"/>
        </p:nvSpPr>
        <p:spPr>
          <a:xfrm>
            <a:off x="-570178" y="3879969"/>
            <a:ext cx="360041" cy="237469"/>
          </a:xfrm>
          <a:prstGeom prst="rect">
            <a:avLst/>
          </a:prstGeom>
          <a:solidFill>
            <a:srgbClr val="28A4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1CA2D8-7089-D242-BCD2-149EFA13FA22}"/>
              </a:ext>
            </a:extLst>
          </p:cNvPr>
          <p:cNvSpPr txBox="1"/>
          <p:nvPr userDrawn="1"/>
        </p:nvSpPr>
        <p:spPr>
          <a:xfrm>
            <a:off x="11802150" y="6565614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BED9A0D-8E12-8841-957D-AD2897525718}" type="slidenum">
              <a:rPr kumimoji="1" lang="zh-CN" altLang="en-US" sz="13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kumimoji="1" lang="zh-CN" alt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4F8257C-4F77-E547-85DB-21500E8E3637}"/>
              </a:ext>
            </a:extLst>
          </p:cNvPr>
          <p:cNvSpPr/>
          <p:nvPr userDrawn="1"/>
        </p:nvSpPr>
        <p:spPr>
          <a:xfrm>
            <a:off x="-1313532" y="4673201"/>
            <a:ext cx="360041" cy="237469"/>
          </a:xfrm>
          <a:prstGeom prst="rect">
            <a:avLst/>
          </a:prstGeom>
          <a:solidFill>
            <a:srgbClr val="A2262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C27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6B279E77-ADD2-C747-AEB9-0A1E454F0BA0}"/>
              </a:ext>
            </a:extLst>
          </p:cNvPr>
          <p:cNvSpPr/>
          <p:nvPr userDrawn="1"/>
        </p:nvSpPr>
        <p:spPr>
          <a:xfrm>
            <a:off x="-1313532" y="5013185"/>
            <a:ext cx="360041" cy="237469"/>
          </a:xfrm>
          <a:prstGeom prst="rect">
            <a:avLst/>
          </a:prstGeom>
          <a:solidFill>
            <a:srgbClr val="1C625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8E1571EC-7AF6-C140-A7CB-720EB158AA65}"/>
              </a:ext>
            </a:extLst>
          </p:cNvPr>
          <p:cNvSpPr/>
          <p:nvPr userDrawn="1"/>
        </p:nvSpPr>
        <p:spPr>
          <a:xfrm>
            <a:off x="-939897" y="5013185"/>
            <a:ext cx="360041" cy="237469"/>
          </a:xfrm>
          <a:prstGeom prst="rect">
            <a:avLst/>
          </a:prstGeom>
          <a:solidFill>
            <a:srgbClr val="F1EDE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BAFE3FA9-3ADC-E944-AF7D-E50F30E2EE4E}"/>
              </a:ext>
            </a:extLst>
          </p:cNvPr>
          <p:cNvSpPr/>
          <p:nvPr userDrawn="1"/>
        </p:nvSpPr>
        <p:spPr>
          <a:xfrm>
            <a:off x="-570178" y="5013185"/>
            <a:ext cx="360041" cy="237469"/>
          </a:xfrm>
          <a:prstGeom prst="rect">
            <a:avLst/>
          </a:prstGeom>
          <a:solidFill>
            <a:srgbClr val="E6B54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E08173CD-2E87-F645-A172-942EB1899C09}"/>
              </a:ext>
            </a:extLst>
          </p:cNvPr>
          <p:cNvSpPr/>
          <p:nvPr userDrawn="1"/>
        </p:nvSpPr>
        <p:spPr>
          <a:xfrm>
            <a:off x="-1313532" y="5353169"/>
            <a:ext cx="360041" cy="237469"/>
          </a:xfrm>
          <a:prstGeom prst="rect">
            <a:avLst/>
          </a:prstGeom>
          <a:solidFill>
            <a:srgbClr val="2F31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7461FD1B-7D05-8849-B75B-44991370C0EB}"/>
              </a:ext>
            </a:extLst>
          </p:cNvPr>
          <p:cNvSpPr/>
          <p:nvPr userDrawn="1"/>
        </p:nvSpPr>
        <p:spPr>
          <a:xfrm>
            <a:off x="-939897" y="5353169"/>
            <a:ext cx="360041" cy="237469"/>
          </a:xfrm>
          <a:prstGeom prst="rect">
            <a:avLst/>
          </a:prstGeom>
          <a:solidFill>
            <a:srgbClr val="0A3E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C9A60E53-CA74-4F48-AC94-88464BCFC694}"/>
              </a:ext>
            </a:extLst>
          </p:cNvPr>
          <p:cNvSpPr/>
          <p:nvPr userDrawn="1"/>
        </p:nvSpPr>
        <p:spPr>
          <a:xfrm>
            <a:off x="-570178" y="5353169"/>
            <a:ext cx="360041" cy="237469"/>
          </a:xfrm>
          <a:prstGeom prst="rect">
            <a:avLst/>
          </a:prstGeom>
          <a:solidFill>
            <a:srgbClr val="256EA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3">
            <a:extLst>
              <a:ext uri="{FF2B5EF4-FFF2-40B4-BE49-F238E27FC236}">
                <a16:creationId xmlns:a16="http://schemas.microsoft.com/office/drawing/2014/main" id="{C05A6D8A-BB38-B645-A4AE-E3A809FB1CD2}"/>
              </a:ext>
            </a:extLst>
          </p:cNvPr>
          <p:cNvSpPr/>
          <p:nvPr userDrawn="1"/>
        </p:nvSpPr>
        <p:spPr>
          <a:xfrm>
            <a:off x="-953491" y="4673201"/>
            <a:ext cx="360041" cy="237469"/>
          </a:xfrm>
          <a:prstGeom prst="rect">
            <a:avLst/>
          </a:prstGeom>
          <a:solidFill>
            <a:srgbClr val="F8722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C272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28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50" r:id="rId7"/>
    <p:sldLayoutId id="2147483655" r:id="rId8"/>
    <p:sldLayoutId id="2147483665" r:id="rId9"/>
    <p:sldLayoutId id="2147483666" r:id="rId10"/>
  </p:sldLayoutIdLst>
  <p:hf hdr="0" dt="0"/>
  <p:txStyles>
    <p:titleStyle>
      <a:lvl1pPr algn="l" defTabSz="91448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1" indent="-228621" algn="l" defTabSz="91448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6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07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52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96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39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82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27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71" indent="-228621" algn="l" defTabSz="91448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3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7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0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73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8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62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05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48" algn="l" defTabSz="9144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integrate.solve_ivp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moo.org/getting_started/part_2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zh-cn/3/tutorial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jetbrains.com/pycharm/download/?section=windows" TargetMode="External"/><Relationship Id="rId7" Type="http://schemas.openxmlformats.org/officeDocument/2006/relationships/hyperlink" Target="https://blog.csdn.net/SUNYUAN0627/article/details/130181974" TargetMode="External"/><Relationship Id="rId2" Type="http://schemas.openxmlformats.org/officeDocument/2006/relationships/hyperlink" Target="https://blog.csdn.net/Q_fairy/article/details/12915817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uanlan.zhihu.com/p/105619234" TargetMode="External"/><Relationship Id="rId5" Type="http://schemas.openxmlformats.org/officeDocument/2006/relationships/slide" Target="slide6.xml"/><Relationship Id="rId10" Type="http://schemas.openxmlformats.org/officeDocument/2006/relationships/image" Target="../media/image20.jpg"/><Relationship Id="rId4" Type="http://schemas.openxmlformats.org/officeDocument/2006/relationships/slide" Target="slide5.xml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101695966360240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35B4B-D95A-BF44-9EFA-18CF2344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智慧水利团队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语言培训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A3719C-73DE-AC4A-967F-3FCF664D1AF3}"/>
              </a:ext>
            </a:extLst>
          </p:cNvPr>
          <p:cNvSpPr/>
          <p:nvPr/>
        </p:nvSpPr>
        <p:spPr bwMode="auto">
          <a:xfrm>
            <a:off x="380011" y="1294411"/>
            <a:ext cx="11388437" cy="1379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headEnd/>
            <a:tailEnd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41148" rIns="41148" rtlCol="0" anchor="t" anchorCtr="0">
            <a:flatTx/>
          </a:bodyPr>
          <a:lstStyle/>
          <a:p>
            <a:pPr marL="342933" indent="-342933">
              <a:lnSpc>
                <a:spcPct val="104000"/>
              </a:lnSpc>
              <a:spcBef>
                <a:spcPct val="20000"/>
              </a:spcBef>
              <a:buClr>
                <a:srgbClr val="7889FB"/>
              </a:buClr>
              <a:buAutoNum type="arabicPeriod"/>
            </a:pPr>
            <a:r>
              <a:rPr kumimoji="1" lang="zh-CN" altLang="en-US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文档用途：用于一年级研究生</a:t>
            </a:r>
            <a:r>
              <a:rPr kumimoji="1" lang="en-US" altLang="zh-CN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python</a:t>
            </a:r>
            <a:r>
              <a:rPr kumimoji="1" lang="zh-CN" altLang="en-US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认知与入门</a:t>
            </a:r>
            <a:endParaRPr kumimoji="1" lang="en-US" altLang="zh-CN" sz="1600" b="1" kern="0" dirty="0">
              <a:solidFill>
                <a:srgbClr val="000000"/>
              </a:solidFill>
              <a:latin typeface="微软雅黑" pitchFamily="34" charset="-122"/>
              <a:ea typeface="微软雅黑"/>
            </a:endParaRPr>
          </a:p>
          <a:p>
            <a:pPr marL="342933" indent="-342933">
              <a:lnSpc>
                <a:spcPct val="104000"/>
              </a:lnSpc>
              <a:spcBef>
                <a:spcPct val="20000"/>
              </a:spcBef>
              <a:buClr>
                <a:srgbClr val="7889FB"/>
              </a:buClr>
              <a:buAutoNum type="arabicPeriod"/>
            </a:pPr>
            <a:r>
              <a:rPr kumimoji="1" lang="zh-CN" altLang="en-US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文档</a:t>
            </a:r>
            <a:r>
              <a:rPr kumimoji="1" lang="en-US" altLang="zh-CN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Owner</a:t>
            </a:r>
            <a:r>
              <a:rPr kumimoji="1" lang="zh-CN" altLang="en-US" sz="1600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：景鑫</a:t>
            </a:r>
            <a:endParaRPr kumimoji="1" lang="en-US" altLang="zh-CN" sz="1600" kern="0" dirty="0">
              <a:solidFill>
                <a:srgbClr val="000000"/>
              </a:solidFill>
              <a:latin typeface="微软雅黑" pitchFamily="34" charset="-122"/>
              <a:ea typeface="微软雅黑"/>
            </a:endParaRPr>
          </a:p>
          <a:p>
            <a:pPr marL="342933" indent="-342933">
              <a:lnSpc>
                <a:spcPct val="104000"/>
              </a:lnSpc>
              <a:spcBef>
                <a:spcPct val="20000"/>
              </a:spcBef>
              <a:buClr>
                <a:srgbClr val="7889FB"/>
              </a:buClr>
              <a:buAutoNum type="arabicPeriod"/>
            </a:pPr>
            <a:r>
              <a:rPr kumimoji="1" lang="zh-CN" altLang="en-US" sz="1600" b="1" kern="0" dirty="0">
                <a:solidFill>
                  <a:srgbClr val="000000"/>
                </a:solidFill>
                <a:latin typeface="微软雅黑" pitchFamily="34" charset="-122"/>
                <a:ea typeface="微软雅黑"/>
              </a:rPr>
              <a:t>文档要求：文档属个人成果，切勿外传</a:t>
            </a:r>
          </a:p>
        </p:txBody>
      </p:sp>
      <p:graphicFrame>
        <p:nvGraphicFramePr>
          <p:cNvPr id="6" name="Group 76">
            <a:extLst>
              <a:ext uri="{FF2B5EF4-FFF2-40B4-BE49-F238E27FC236}">
                <a16:creationId xmlns:a16="http://schemas.microsoft.com/office/drawing/2014/main" id="{F957C39C-BECA-9749-951B-1521E242B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112729"/>
              </p:ext>
            </p:extLst>
          </p:nvPr>
        </p:nvGraphicFramePr>
        <p:xfrm>
          <a:off x="380012" y="2810305"/>
          <a:ext cx="11388435" cy="1868309"/>
        </p:xfrm>
        <a:graphic>
          <a:graphicData uri="http://schemas.openxmlformats.org/drawingml/2006/table">
            <a:tbl>
              <a:tblPr/>
              <a:tblGrid>
                <a:gridCol w="795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7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版本</a:t>
                      </a: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更改日期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更改人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更改内容</a:t>
                      </a:r>
                    </a:p>
                  </a:txBody>
                  <a:tcPr marL="91441" marR="914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8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V1.0</a:t>
                      </a: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2023.03.04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景鑫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4013" indent="-342900">
                        <a:buFont typeface="+mj-lt"/>
                        <a:buAutoNum type="arabicPeriod"/>
                        <a:tabLst/>
                      </a:pPr>
                      <a:r>
                        <a:rPr lang="zh-CN" altLang="en-US" sz="15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charset="-122"/>
                        </a:rPr>
                        <a:t>完成</a:t>
                      </a:r>
                      <a:r>
                        <a:rPr lang="en-US" altLang="zh-CN" sz="15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charset="-122"/>
                        </a:rPr>
                        <a:t>ppt</a:t>
                      </a:r>
                      <a:r>
                        <a:rPr lang="zh-CN" altLang="en-US" sz="15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Microsoft YaHei" charset="-122"/>
                        </a:rPr>
                        <a:t>内容初步构建；</a:t>
                      </a:r>
                      <a:endParaRPr lang="en-US" altLang="zh-CN" sz="15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Microsoft YaHei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60856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0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32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Exp-Hydro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水文模型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7F40D2B-0F60-45F5-BE87-97C885F79CA6}"/>
              </a:ext>
            </a:extLst>
          </p:cNvPr>
          <p:cNvSpPr txBox="1"/>
          <p:nvPr/>
        </p:nvSpPr>
        <p:spPr>
          <a:xfrm>
            <a:off x="550012" y="1106906"/>
            <a:ext cx="49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6FD1"/>
                </a:solidFill>
                <a:latin typeface="+mn-ea"/>
              </a:rPr>
              <a:t>3. 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融雪（</a:t>
            </a:r>
            <a:r>
              <a:rPr lang="en-US" altLang="zh-CN" dirty="0">
                <a:solidFill>
                  <a:srgbClr val="086FD1"/>
                </a:solidFill>
                <a:latin typeface="+mn-ea"/>
              </a:rPr>
              <a:t>Melting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9A25431-44E5-42A4-8119-B467E8A804EB}"/>
              </a:ext>
            </a:extLst>
          </p:cNvPr>
          <p:cNvSpPr txBox="1"/>
          <p:nvPr/>
        </p:nvSpPr>
        <p:spPr>
          <a:xfrm>
            <a:off x="550012" y="2703227"/>
            <a:ext cx="49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6FD1"/>
                </a:solidFill>
                <a:latin typeface="+mn-ea"/>
              </a:rPr>
              <a:t>4. 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蒸发与潜在蒸发计算（</a:t>
            </a:r>
            <a:r>
              <a:rPr lang="en-US" altLang="zh-CN" dirty="0">
                <a:solidFill>
                  <a:srgbClr val="086FD1"/>
                </a:solidFill>
                <a:latin typeface="+mn-ea"/>
              </a:rPr>
              <a:t>Evapotranspiration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43A79-E054-4806-A39B-7348B2CC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5" y="1555636"/>
            <a:ext cx="4386373" cy="11281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8F4180-A2EB-4AB4-97E6-12892C838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856" y="1863815"/>
            <a:ext cx="6391275" cy="511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9CBEC3-7DC9-4364-8E0B-667823415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90" y="3092013"/>
            <a:ext cx="3906021" cy="37596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BDF751-852B-4B1A-A11B-8E881659D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640" y="4299548"/>
            <a:ext cx="6514491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Exp-Hydro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水文模型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092917-1D44-4914-86B4-89D89B81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117" y="1062665"/>
            <a:ext cx="7802483" cy="3783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12068F-2F35-41CF-837E-98E2ED53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18" y="4984957"/>
            <a:ext cx="3903491" cy="617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591952-E588-4919-859B-D3548EAE2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62"/>
          <a:stretch/>
        </p:blipFill>
        <p:spPr>
          <a:xfrm>
            <a:off x="5227935" y="5125797"/>
            <a:ext cx="6191250" cy="3361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DAC4495-6085-4F55-A9F1-5EF34A915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18" y="5648326"/>
            <a:ext cx="4240326" cy="88427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F65F53-6D03-4821-B049-08257D334A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644" y="5798327"/>
            <a:ext cx="6686550" cy="5619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F9FAA8E-845D-4E4C-A63A-F1993002573A}"/>
              </a:ext>
            </a:extLst>
          </p:cNvPr>
          <p:cNvSpPr/>
          <p:nvPr/>
        </p:nvSpPr>
        <p:spPr>
          <a:xfrm>
            <a:off x="2172559" y="6194544"/>
            <a:ext cx="708145" cy="338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12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kumimoji="1"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Scipy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库求解水文模型的常微分方程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77E5A-DFD7-4687-93EF-3301AAFE1C7D}"/>
              </a:ext>
            </a:extLst>
          </p:cNvPr>
          <p:cNvSpPr txBox="1"/>
          <p:nvPr/>
        </p:nvSpPr>
        <p:spPr>
          <a:xfrm>
            <a:off x="639393" y="1168782"/>
            <a:ext cx="6586429" cy="4577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</a:rPr>
              <a:t>通过</a:t>
            </a:r>
            <a:r>
              <a:rPr lang="en-US" altLang="zh-CN" sz="2000" b="1" dirty="0">
                <a:solidFill>
                  <a:srgbClr val="086FD1"/>
                </a:solidFill>
                <a:latin typeface="+mn-ea"/>
              </a:rPr>
              <a:t>python</a:t>
            </a:r>
            <a:r>
              <a:rPr lang="zh-CN" altLang="en-US" sz="2000" b="1" dirty="0">
                <a:solidFill>
                  <a:srgbClr val="086FD1"/>
                </a:solidFill>
                <a:latin typeface="+mn-ea"/>
              </a:rPr>
              <a:t>语言描述水文模型的计算公式（已完成）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3"/>
              </a:rPr>
              <a:t>学习</a:t>
            </a:r>
            <a:r>
              <a:rPr lang="en-US" altLang="zh-CN" sz="2000" b="1" dirty="0" err="1">
                <a:solidFill>
                  <a:srgbClr val="086FD1"/>
                </a:solidFill>
                <a:latin typeface="+mn-ea"/>
                <a:hlinkClick r:id="rId3"/>
              </a:rPr>
              <a:t>Scipy</a:t>
            </a: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3"/>
              </a:rPr>
              <a:t>库求解常微分方程的基础案例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4" action="ppaction://hlinksldjump"/>
              </a:rPr>
              <a:t>构建函数表示水文模型的常微分方程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5" action="ppaction://hlinksldjump"/>
              </a:rPr>
              <a:t>加载测试数据，进行数据插值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6" action="ppaction://hlinksldjump"/>
              </a:rPr>
              <a:t>常微分方程求解，得到雪水储量和壤中水储量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</a:rPr>
              <a:t>计算预报径流结果，绘图进行比较</a:t>
            </a:r>
          </a:p>
        </p:txBody>
      </p:sp>
    </p:spTree>
    <p:extLst>
      <p:ext uri="{BB962C8B-B14F-4D97-AF65-F5344CB8AC3E}">
        <p14:creationId xmlns:p14="http://schemas.microsoft.com/office/powerpoint/2010/main" val="426418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构建函数表示水文模型的常微分方程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92236-E952-402C-A786-1C19395E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65" y="1394469"/>
            <a:ext cx="9493556" cy="47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1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加载测试数据，进行数据插值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4384F-08EE-4776-B748-A0391514F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9" y="1862701"/>
            <a:ext cx="9865894" cy="23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常微分方程求解，得到雪水储量和壤中水储量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0F4A6-0620-41C9-8849-41CE5BFE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09" y="1150949"/>
            <a:ext cx="10380302" cy="33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2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计算预报径流结果，绘图进行比较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4D6852-A3EA-4C17-8CB0-1C3C7B23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00" y="1756503"/>
            <a:ext cx="6105525" cy="2657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2ED9B-24FF-43E1-8422-B9E8AC810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952" y="1513723"/>
            <a:ext cx="4458001" cy="34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957AB64-9E64-4C59-9E7E-57778343F494}"/>
              </a:ext>
            </a:extLst>
          </p:cNvPr>
          <p:cNvSpPr txBox="1">
            <a:spLocks/>
          </p:cNvSpPr>
          <p:nvPr/>
        </p:nvSpPr>
        <p:spPr>
          <a:xfrm>
            <a:off x="5109930" y="2321997"/>
            <a:ext cx="6323508" cy="2214005"/>
          </a:xfrm>
          <a:prstGeom prst="rect">
            <a:avLst/>
          </a:prstGeom>
        </p:spPr>
        <p:txBody>
          <a:bodyPr/>
          <a:lstStyle>
            <a:lvl1pPr algn="l" defTabSz="914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  <a:defRPr/>
            </a:pPr>
            <a:r>
              <a:rPr kumimoji="1" lang="en-US" altLang="zh-CN" sz="4000" b="1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Python</a:t>
            </a:r>
            <a:r>
              <a:rPr kumimoji="1" lang="zh-CN" altLang="en-US" sz="4000" b="1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应用实战二</a:t>
            </a:r>
            <a:r>
              <a:rPr kumimoji="1" lang="zh-CN" altLang="en-US" sz="4000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：</a:t>
            </a:r>
            <a:endParaRPr kumimoji="1" lang="en-US" altLang="zh-CN" sz="4000" dirty="0">
              <a:solidFill>
                <a:srgbClr val="E7E6E6">
                  <a:lumMod val="25000"/>
                </a:srgbClr>
              </a:solidFill>
              <a:latin typeface="微软雅黑"/>
              <a:ea typeface="微软雅黑"/>
            </a:endParaRPr>
          </a:p>
          <a:p>
            <a:pPr defTabSz="914400">
              <a:lnSpc>
                <a:spcPct val="150000"/>
              </a:lnSpc>
              <a:defRPr/>
            </a:pPr>
            <a:r>
              <a:rPr kumimoji="1" lang="en-US" altLang="zh-CN" sz="4000" b="1" dirty="0">
                <a:solidFill>
                  <a:srgbClr val="086F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 sz="4000" b="1" dirty="0">
                <a:solidFill>
                  <a:srgbClr val="086F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水库优化调度模型</a:t>
            </a:r>
            <a:endParaRPr kumimoji="1" lang="en-US" altLang="zh-CN" sz="4000" dirty="0">
              <a:solidFill>
                <a:srgbClr val="086FD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1714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en-US" altLang="zh-CN" dirty="0" err="1">
                <a:solidFill>
                  <a:srgbClr val="E7E6E6">
                    <a:lumMod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pymoo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库构建水库优化调度模型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801DC8-6AD2-411A-8B32-5AE0967B8C45}"/>
              </a:ext>
            </a:extLst>
          </p:cNvPr>
          <p:cNvSpPr txBox="1"/>
          <p:nvPr/>
        </p:nvSpPr>
        <p:spPr>
          <a:xfrm>
            <a:off x="639393" y="1168782"/>
            <a:ext cx="6586429" cy="303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3"/>
              </a:rPr>
              <a:t>学习</a:t>
            </a:r>
            <a:r>
              <a:rPr lang="en-US" altLang="zh-CN" sz="2000" b="1" dirty="0" err="1">
                <a:solidFill>
                  <a:srgbClr val="086FD1"/>
                </a:solidFill>
                <a:latin typeface="+mn-ea"/>
                <a:hlinkClick r:id="rId3"/>
              </a:rPr>
              <a:t>pymoo</a:t>
            </a: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3"/>
              </a:rPr>
              <a:t>库多目标优化的基础案例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4" action="ppaction://hlinksldjump"/>
              </a:rPr>
              <a:t>构建水库模拟运行类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5" action="ppaction://hlinksldjump"/>
              </a:rPr>
              <a:t>根据</a:t>
            </a:r>
            <a:r>
              <a:rPr lang="en-US" altLang="zh-CN" sz="2000" b="1" dirty="0" err="1">
                <a:solidFill>
                  <a:srgbClr val="086FD1"/>
                </a:solidFill>
                <a:latin typeface="+mn-ea"/>
                <a:hlinkClick r:id="rId5" action="ppaction://hlinksldjump"/>
              </a:rPr>
              <a:t>pymoo</a:t>
            </a: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5" action="ppaction://hlinksldjump"/>
              </a:rPr>
              <a:t>构建水库优化调度类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086FD1"/>
                </a:solidFill>
                <a:latin typeface="+mn-ea"/>
                <a:hlinkClick r:id="rId6" action="ppaction://hlinksldjump"/>
              </a:rPr>
              <a:t>水库优化调度测试</a:t>
            </a:r>
            <a:endParaRPr lang="en-US" altLang="zh-CN" sz="2000" b="1" dirty="0">
              <a:solidFill>
                <a:srgbClr val="086FD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3118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构建水库模拟运行类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3576CD-46AA-44A6-8736-0D0CA851A223}"/>
              </a:ext>
            </a:extLst>
          </p:cNvPr>
          <p:cNvSpPr txBox="1"/>
          <p:nvPr/>
        </p:nvSpPr>
        <p:spPr>
          <a:xfrm>
            <a:off x="220132" y="862389"/>
            <a:ext cx="1486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86FD1"/>
                </a:solidFill>
                <a:latin typeface="+mn-ea"/>
              </a:rPr>
              <a:t>1.</a:t>
            </a:r>
            <a:r>
              <a:rPr lang="zh-CN" altLang="en-US" sz="1600" b="1" dirty="0">
                <a:solidFill>
                  <a:srgbClr val="086FD1"/>
                </a:solidFill>
                <a:latin typeface="+mn-ea"/>
              </a:rPr>
              <a:t>构造函数</a:t>
            </a:r>
            <a:endParaRPr lang="en-US" altLang="zh-CN" sz="1600" b="1" dirty="0">
              <a:solidFill>
                <a:srgbClr val="086FD1"/>
              </a:solidFill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8FCDF6-2406-4F9A-81DE-3432D0753EE5}"/>
              </a:ext>
            </a:extLst>
          </p:cNvPr>
          <p:cNvSpPr txBox="1"/>
          <p:nvPr/>
        </p:nvSpPr>
        <p:spPr>
          <a:xfrm>
            <a:off x="6052217" y="854405"/>
            <a:ext cx="17100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86FD1"/>
                </a:solidFill>
                <a:latin typeface="+mn-ea"/>
              </a:rPr>
              <a:t>2.</a:t>
            </a:r>
            <a:r>
              <a:rPr lang="zh-CN" altLang="en-US" sz="1600" b="1" dirty="0">
                <a:solidFill>
                  <a:srgbClr val="086FD1"/>
                </a:solidFill>
                <a:latin typeface="+mn-ea"/>
              </a:rPr>
              <a:t>核心计算程序</a:t>
            </a:r>
            <a:endParaRPr lang="en-US" altLang="zh-CN" sz="1600" b="1" dirty="0">
              <a:solidFill>
                <a:srgbClr val="086FD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32972C-4D9D-456C-A2E5-85E82481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0" y="1262835"/>
            <a:ext cx="5691447" cy="5217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CB83E-FE13-4966-A3D6-AFD323D1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217" y="1376679"/>
            <a:ext cx="6096000" cy="2307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743092-06CE-4D96-B816-38D5DA83E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17" y="3832182"/>
            <a:ext cx="5000624" cy="23860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D9111D-E856-4E1D-8552-992AF4C65D19}"/>
              </a:ext>
            </a:extLst>
          </p:cNvPr>
          <p:cNvSpPr txBox="1"/>
          <p:nvPr/>
        </p:nvSpPr>
        <p:spPr>
          <a:xfrm>
            <a:off x="9100217" y="1964390"/>
            <a:ext cx="2132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出库流量为决策变量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CB21F8-B922-40B3-A616-262BA3009594}"/>
              </a:ext>
            </a:extLst>
          </p:cNvPr>
          <p:cNvSpPr txBox="1"/>
          <p:nvPr/>
        </p:nvSpPr>
        <p:spPr>
          <a:xfrm>
            <a:off x="9100217" y="4399403"/>
            <a:ext cx="2132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水位为决策变量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272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0FA3E0-F8EA-3941-B8D3-3A7DFA5D075B}"/>
              </a:ext>
            </a:extLst>
          </p:cNvPr>
          <p:cNvSpPr txBox="1"/>
          <p:nvPr/>
        </p:nvSpPr>
        <p:spPr>
          <a:xfrm>
            <a:off x="5370485" y="4964894"/>
            <a:ext cx="1451038" cy="853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微软雅黑"/>
              </a:rPr>
              <a:t>景鑫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cs typeface="微软雅黑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微软雅黑"/>
              </a:rPr>
              <a:t>2023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微软雅黑"/>
              </a:rPr>
              <a:t>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微软雅黑"/>
              </a:rPr>
              <a:t>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cs typeface="微软雅黑"/>
              </a:rPr>
              <a:t>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A23323-5BD4-BF40-B94D-8AB2D499961B}"/>
              </a:ext>
            </a:extLst>
          </p:cNvPr>
          <p:cNvSpPr txBox="1"/>
          <p:nvPr/>
        </p:nvSpPr>
        <p:spPr>
          <a:xfrm>
            <a:off x="3665128" y="2203301"/>
            <a:ext cx="4861844" cy="903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4800" b="1" dirty="0">
                <a:solidFill>
                  <a:srgbClr val="2164ED"/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kumimoji="1" lang="zh-CN" altLang="en-US" sz="4800" b="1" dirty="0">
                <a:solidFill>
                  <a:srgbClr val="2164E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编程基础</a:t>
            </a:r>
            <a:endParaRPr kumimoji="1" lang="en-US" altLang="zh-CN" sz="4800" b="1" dirty="0">
              <a:solidFill>
                <a:srgbClr val="2164E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105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根据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pymoo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构建水库优化调度类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D649BF-E5C0-427D-9213-F41634E9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6" y="990291"/>
            <a:ext cx="6899362" cy="5739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91D7160-F50F-46FD-A28D-10405DA2DC47}"/>
              </a:ext>
            </a:extLst>
          </p:cNvPr>
          <p:cNvSpPr txBox="1"/>
          <p:nvPr/>
        </p:nvSpPr>
        <p:spPr>
          <a:xfrm>
            <a:off x="4826243" y="2164426"/>
            <a:ext cx="213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水库实例化对象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C27CB5-C73A-40A6-A670-36F99C8938E2}"/>
              </a:ext>
            </a:extLst>
          </p:cNvPr>
          <p:cNvSpPr txBox="1"/>
          <p:nvPr/>
        </p:nvSpPr>
        <p:spPr>
          <a:xfrm>
            <a:off x="5029819" y="2676071"/>
            <a:ext cx="213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入流过程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26F515-C7D6-4806-93BF-97A1030947C7}"/>
              </a:ext>
            </a:extLst>
          </p:cNvPr>
          <p:cNvSpPr/>
          <p:nvPr/>
        </p:nvSpPr>
        <p:spPr>
          <a:xfrm>
            <a:off x="1374987" y="2241974"/>
            <a:ext cx="1984586" cy="209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6811CA-68DD-4B8F-B7D7-ADE555B47B6D}"/>
              </a:ext>
            </a:extLst>
          </p:cNvPr>
          <p:cNvSpPr/>
          <p:nvPr/>
        </p:nvSpPr>
        <p:spPr>
          <a:xfrm>
            <a:off x="1374986" y="2462044"/>
            <a:ext cx="2587413" cy="209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5CF3B14-A4C7-4717-977A-5A7AD35C12E3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3359573" y="2318315"/>
            <a:ext cx="1466670" cy="28614"/>
          </a:xfrm>
          <a:prstGeom prst="straightConnector1">
            <a:avLst/>
          </a:prstGeom>
          <a:ln w="12700">
            <a:solidFill>
              <a:srgbClr val="E01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C0AA11F-F5B6-4620-A0BF-6D3F4AB36192}"/>
              </a:ext>
            </a:extLst>
          </p:cNvPr>
          <p:cNvCxnSpPr>
            <a:endCxn id="14" idx="1"/>
          </p:cNvCxnSpPr>
          <p:nvPr/>
        </p:nvCxnSpPr>
        <p:spPr>
          <a:xfrm>
            <a:off x="3962399" y="2605773"/>
            <a:ext cx="1067420" cy="224187"/>
          </a:xfrm>
          <a:prstGeom prst="straightConnector1">
            <a:avLst/>
          </a:prstGeom>
          <a:ln w="12700">
            <a:solidFill>
              <a:srgbClr val="E012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AA49B75-ED16-4320-BC4D-49E14DEB6A24}"/>
              </a:ext>
            </a:extLst>
          </p:cNvPr>
          <p:cNvSpPr/>
          <p:nvPr/>
        </p:nvSpPr>
        <p:spPr>
          <a:xfrm>
            <a:off x="1374985" y="4143706"/>
            <a:ext cx="3786295" cy="372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57F966-6134-4722-BB5B-4B0049D2D68B}"/>
              </a:ext>
            </a:extLst>
          </p:cNvPr>
          <p:cNvSpPr txBox="1"/>
          <p:nvPr/>
        </p:nvSpPr>
        <p:spPr>
          <a:xfrm>
            <a:off x="5243179" y="4143706"/>
            <a:ext cx="213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水库运行计算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1962EAB-D538-4D17-82CF-F35D11E1C064}"/>
              </a:ext>
            </a:extLst>
          </p:cNvPr>
          <p:cNvSpPr/>
          <p:nvPr/>
        </p:nvSpPr>
        <p:spPr>
          <a:xfrm>
            <a:off x="1374984" y="4614453"/>
            <a:ext cx="3786296" cy="6213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227FE8-A7B0-41A6-BEB9-608A69640856}"/>
              </a:ext>
            </a:extLst>
          </p:cNvPr>
          <p:cNvSpPr txBox="1"/>
          <p:nvPr/>
        </p:nvSpPr>
        <p:spPr>
          <a:xfrm>
            <a:off x="5243179" y="4771231"/>
            <a:ext cx="213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水库运行状态统计分析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572592-B42E-4419-990B-7DA1532F37AC}"/>
              </a:ext>
            </a:extLst>
          </p:cNvPr>
          <p:cNvSpPr/>
          <p:nvPr/>
        </p:nvSpPr>
        <p:spPr>
          <a:xfrm>
            <a:off x="1334344" y="5983374"/>
            <a:ext cx="3786296" cy="4973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F9B40B-A5CD-4DAE-A00A-9FC187C21A8D}"/>
              </a:ext>
            </a:extLst>
          </p:cNvPr>
          <p:cNvSpPr txBox="1"/>
          <p:nvPr/>
        </p:nvSpPr>
        <p:spPr>
          <a:xfrm>
            <a:off x="5216088" y="6019635"/>
            <a:ext cx="2132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+mn-ea"/>
              </a:rPr>
              <a:t>构建约束和目标函数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519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水库优化调度测试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E1995-BCEF-40B6-ABF8-D62CEF43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3" y="1242907"/>
            <a:ext cx="4774887" cy="21860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0AB0684-667F-4044-9718-748AC0E4CB7F}"/>
              </a:ext>
            </a:extLst>
          </p:cNvPr>
          <p:cNvSpPr txBox="1"/>
          <p:nvPr/>
        </p:nvSpPr>
        <p:spPr>
          <a:xfrm>
            <a:off x="468210" y="862389"/>
            <a:ext cx="2123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86FD1"/>
                </a:solidFill>
                <a:latin typeface="+mn-ea"/>
              </a:rPr>
              <a:t>1.</a:t>
            </a:r>
            <a:r>
              <a:rPr lang="zh-CN" altLang="en-US" sz="1600" b="1" dirty="0">
                <a:solidFill>
                  <a:srgbClr val="086FD1"/>
                </a:solidFill>
                <a:latin typeface="+mn-ea"/>
              </a:rPr>
              <a:t> 初始化优化函数</a:t>
            </a:r>
            <a:endParaRPr lang="en-US" altLang="zh-CN" sz="1600" b="1" dirty="0">
              <a:solidFill>
                <a:srgbClr val="086FD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7AA818-584B-4CC9-BB42-8D464FE5BDFA}"/>
              </a:ext>
            </a:extLst>
          </p:cNvPr>
          <p:cNvSpPr txBox="1"/>
          <p:nvPr/>
        </p:nvSpPr>
        <p:spPr>
          <a:xfrm>
            <a:off x="468210" y="3519077"/>
            <a:ext cx="3169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86FD1"/>
                </a:solidFill>
                <a:latin typeface="+mn-ea"/>
              </a:rPr>
              <a:t>2.</a:t>
            </a:r>
            <a:r>
              <a:rPr lang="zh-CN" altLang="en-US" sz="1600" b="1" dirty="0">
                <a:solidFill>
                  <a:srgbClr val="086FD1"/>
                </a:solidFill>
                <a:latin typeface="+mn-ea"/>
              </a:rPr>
              <a:t> 水库以及优化调度对象实例化</a:t>
            </a:r>
            <a:endParaRPr lang="en-US" altLang="zh-CN" sz="1600" b="1" dirty="0">
              <a:solidFill>
                <a:srgbClr val="086FD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886B49-4E6E-46BB-A591-EFA083891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12" y="3947707"/>
            <a:ext cx="5945953" cy="2669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D5B6AD-2171-45D5-8EAA-A075B9F4B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505" y="2324415"/>
            <a:ext cx="4723149" cy="30664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8D489B0-41AB-442A-BA88-606989A5CFD0}"/>
              </a:ext>
            </a:extLst>
          </p:cNvPr>
          <p:cNvSpPr txBox="1"/>
          <p:nvPr/>
        </p:nvSpPr>
        <p:spPr>
          <a:xfrm>
            <a:off x="6263505" y="1940823"/>
            <a:ext cx="3169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86FD1"/>
                </a:solidFill>
                <a:latin typeface="+mn-ea"/>
              </a:rPr>
              <a:t>3.</a:t>
            </a:r>
            <a:r>
              <a:rPr lang="zh-CN" altLang="en-US" sz="1600" b="1" dirty="0">
                <a:solidFill>
                  <a:srgbClr val="086FD1"/>
                </a:solidFill>
                <a:latin typeface="+mn-ea"/>
              </a:rPr>
              <a:t> 求解问题，将结果重新演算</a:t>
            </a:r>
            <a:endParaRPr lang="en-US" altLang="zh-CN" sz="1600" b="1" dirty="0">
              <a:solidFill>
                <a:srgbClr val="086FD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390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chemeClr val="tx1"/>
                </a:solidFill>
              </a:rPr>
              <a:t>培训小结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74A748-3625-4C3B-B492-97884C51B2E7}"/>
              </a:ext>
            </a:extLst>
          </p:cNvPr>
          <p:cNvSpPr txBox="1"/>
          <p:nvPr/>
        </p:nvSpPr>
        <p:spPr>
          <a:xfrm>
            <a:off x="535092" y="968358"/>
            <a:ext cx="11026987" cy="553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404953"/>
                </a:solidFill>
              </a:rPr>
              <a:t>第一次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培训课程主要从三个重要方面进行了讲解，</a:t>
            </a:r>
            <a:endParaRPr lang="en-US" altLang="zh-CN" sz="2000" b="1" dirty="0">
              <a:solidFill>
                <a:srgbClr val="404953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404953"/>
                </a:solidFill>
              </a:rPr>
              <a:t>首先是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环境配置，这是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语言入门的第一步，也是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编程最为关键内容之一，通过</a:t>
            </a:r>
            <a:r>
              <a:rPr lang="en-US" altLang="zh-CN" sz="2000" b="1" dirty="0" err="1">
                <a:solidFill>
                  <a:srgbClr val="404953"/>
                </a:solidFill>
              </a:rPr>
              <a:t>Conda</a:t>
            </a:r>
            <a:r>
              <a:rPr lang="zh-CN" altLang="en-US" sz="2000" b="1" dirty="0">
                <a:solidFill>
                  <a:srgbClr val="404953"/>
                </a:solidFill>
              </a:rPr>
              <a:t>进行环境管理，可以将不同应用领域的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环境分类管理，避免环境库包臃肿；</a:t>
            </a:r>
            <a:endParaRPr lang="en-US" altLang="zh-CN" sz="2000" b="1" dirty="0">
              <a:solidFill>
                <a:srgbClr val="404953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b="1" dirty="0">
                <a:solidFill>
                  <a:srgbClr val="404953"/>
                </a:solidFill>
              </a:rPr>
              <a:t>接着使用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语言，结合第三方库，求解</a:t>
            </a:r>
            <a:r>
              <a:rPr lang="zh-CN" altLang="en-US" sz="2000" b="1" dirty="0">
                <a:solidFill>
                  <a:srgbClr val="086FD1"/>
                </a:solidFill>
              </a:rPr>
              <a:t>水文模型和水库优化调度</a:t>
            </a:r>
            <a:r>
              <a:rPr lang="zh-CN" altLang="en-US" sz="2000" b="1" dirty="0">
                <a:solidFill>
                  <a:srgbClr val="404953"/>
                </a:solidFill>
              </a:rPr>
              <a:t>两个专业问题，涉及常微分方程求解、优化问题求解等内容，学习了</a:t>
            </a:r>
            <a:r>
              <a:rPr lang="en-US" altLang="zh-CN" sz="2000" b="1" dirty="0" err="1">
                <a:solidFill>
                  <a:srgbClr val="404953"/>
                </a:solidFill>
              </a:rPr>
              <a:t>scipy</a:t>
            </a:r>
            <a:r>
              <a:rPr lang="zh-CN" altLang="en-US" sz="2000" b="1" dirty="0">
                <a:solidFill>
                  <a:srgbClr val="404953"/>
                </a:solidFill>
              </a:rPr>
              <a:t>、</a:t>
            </a:r>
            <a:r>
              <a:rPr lang="en-US" altLang="zh-CN" sz="2000" b="1" dirty="0" err="1">
                <a:solidFill>
                  <a:srgbClr val="404953"/>
                </a:solidFill>
              </a:rPr>
              <a:t>pymoo</a:t>
            </a:r>
            <a:r>
              <a:rPr lang="zh-CN" altLang="en-US" sz="2000" b="1" dirty="0">
                <a:solidFill>
                  <a:srgbClr val="404953"/>
                </a:solidFill>
              </a:rPr>
              <a:t>等第三方库的使用规则；</a:t>
            </a:r>
            <a:endParaRPr lang="en-US" altLang="zh-CN" sz="2000" b="1" dirty="0">
              <a:solidFill>
                <a:srgbClr val="404953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rgbClr val="404953"/>
                </a:solidFill>
              </a:rPr>
              <a:t>针对未来</a:t>
            </a:r>
            <a:r>
              <a:rPr lang="en-US" altLang="zh-CN" sz="2000" b="1" dirty="0">
                <a:solidFill>
                  <a:srgbClr val="404953"/>
                </a:solidFill>
              </a:rPr>
              <a:t>python</a:t>
            </a:r>
            <a:r>
              <a:rPr lang="zh-CN" altLang="en-US" sz="2000" b="1" dirty="0">
                <a:solidFill>
                  <a:srgbClr val="404953"/>
                </a:solidFill>
              </a:rPr>
              <a:t>学习方向，需要同学们尽快掌握面向对象编程思维，同时掌握</a:t>
            </a:r>
            <a:r>
              <a:rPr lang="en-US" altLang="zh-CN" sz="2000" b="1" dirty="0" err="1">
                <a:solidFill>
                  <a:srgbClr val="086FD1"/>
                </a:solidFill>
              </a:rPr>
              <a:t>Numpy</a:t>
            </a:r>
            <a:r>
              <a:rPr lang="zh-CN" altLang="en-US" sz="2000" b="1" dirty="0">
                <a:solidFill>
                  <a:srgbClr val="086FD1"/>
                </a:solidFill>
              </a:rPr>
              <a:t>、</a:t>
            </a:r>
            <a:r>
              <a:rPr lang="en-US" altLang="zh-CN" sz="2000" b="1" dirty="0">
                <a:solidFill>
                  <a:srgbClr val="086FD1"/>
                </a:solidFill>
              </a:rPr>
              <a:t>Pandas</a:t>
            </a:r>
            <a:r>
              <a:rPr lang="zh-CN" altLang="en-US" sz="2000" b="1" dirty="0">
                <a:solidFill>
                  <a:srgbClr val="086FD1"/>
                </a:solidFill>
              </a:rPr>
              <a:t>、</a:t>
            </a:r>
            <a:r>
              <a:rPr lang="en-US" altLang="zh-CN" sz="2000" b="1" dirty="0" err="1">
                <a:solidFill>
                  <a:srgbClr val="086FD1"/>
                </a:solidFill>
              </a:rPr>
              <a:t>Scipy</a:t>
            </a:r>
            <a:r>
              <a:rPr lang="zh-CN" altLang="en-US" sz="2000" b="1" dirty="0">
                <a:solidFill>
                  <a:srgbClr val="086FD1"/>
                </a:solidFill>
              </a:rPr>
              <a:t>（常微分方程、数据插值）、</a:t>
            </a:r>
            <a:r>
              <a:rPr lang="en-US" altLang="zh-CN" sz="2000" b="1" dirty="0">
                <a:solidFill>
                  <a:srgbClr val="086FD1"/>
                </a:solidFill>
              </a:rPr>
              <a:t>Matplotlib</a:t>
            </a:r>
            <a:r>
              <a:rPr lang="zh-CN" altLang="en-US" sz="2000" b="1" dirty="0">
                <a:solidFill>
                  <a:srgbClr val="086FD1"/>
                </a:solidFill>
              </a:rPr>
              <a:t>、</a:t>
            </a:r>
            <a:r>
              <a:rPr lang="en-US" altLang="zh-CN" sz="2000" b="1" dirty="0" err="1">
                <a:solidFill>
                  <a:srgbClr val="086FD1"/>
                </a:solidFill>
              </a:rPr>
              <a:t>pymoo</a:t>
            </a:r>
            <a:r>
              <a:rPr lang="zh-CN" altLang="en-US" sz="2000" b="1" dirty="0">
                <a:solidFill>
                  <a:srgbClr val="086FD1"/>
                </a:solidFill>
              </a:rPr>
              <a:t>（或其他优化算法库）</a:t>
            </a:r>
            <a:r>
              <a:rPr lang="zh-CN" altLang="en-US" sz="2000" b="1" dirty="0">
                <a:solidFill>
                  <a:srgbClr val="404953"/>
                </a:solidFill>
              </a:rPr>
              <a:t>的学习。</a:t>
            </a:r>
            <a:endParaRPr lang="en-US" altLang="zh-CN" sz="2000" b="1" dirty="0">
              <a:solidFill>
                <a:srgbClr val="404953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2000" b="1" u="sng" dirty="0">
                <a:solidFill>
                  <a:schemeClr val="accent6"/>
                </a:solidFill>
              </a:rPr>
              <a:t>最后布置课后作业，请将水文模型部分通过面向对象思维进行封装，提供数据加载，常微分方程计算，计算结果可视化与导出的功能，学有余力者可以尝试使用</a:t>
            </a:r>
            <a:r>
              <a:rPr lang="en-US" altLang="zh-CN" sz="2000" b="1" u="sng" dirty="0" err="1">
                <a:solidFill>
                  <a:schemeClr val="accent6"/>
                </a:solidFill>
              </a:rPr>
              <a:t>pymoo</a:t>
            </a:r>
            <a:r>
              <a:rPr lang="zh-CN" altLang="en-US" sz="2000" b="1" u="sng" dirty="0">
                <a:solidFill>
                  <a:schemeClr val="accent6"/>
                </a:solidFill>
              </a:rPr>
              <a:t>实现模型参数率定。</a:t>
            </a:r>
          </a:p>
        </p:txBody>
      </p:sp>
    </p:spTree>
    <p:extLst>
      <p:ext uri="{BB962C8B-B14F-4D97-AF65-F5344CB8AC3E}">
        <p14:creationId xmlns:p14="http://schemas.microsoft.com/office/powerpoint/2010/main" val="36260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Python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编程语言介绍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5EF730-2748-9BEF-40CC-932A4BB768EA}"/>
              </a:ext>
            </a:extLst>
          </p:cNvPr>
          <p:cNvSpPr txBox="1"/>
          <p:nvPr/>
        </p:nvSpPr>
        <p:spPr>
          <a:xfrm>
            <a:off x="462180" y="1111699"/>
            <a:ext cx="1097835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u="sng" dirty="0">
                <a:latin typeface="Helvetica Neue" panose="02000503000000020004" pitchFamily="2" charset="0"/>
              </a:rPr>
              <a:t>简介：</a:t>
            </a:r>
            <a:r>
              <a:rPr kumimoji="1" lang="zh-CN" altLang="en-US" b="1" dirty="0">
                <a:latin typeface="Helvetica Neue" panose="02000503000000020004" pitchFamily="2" charset="0"/>
              </a:rPr>
              <a:t>是一门易于学习、功能强大的编程语言。它提供了高效的高级数据结构，还能有效地</a:t>
            </a:r>
            <a:r>
              <a:rPr kumimoji="1"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面向对象编程</a:t>
            </a:r>
            <a:r>
              <a:rPr kumimoji="1" lang="zh-CN" altLang="en-US" b="1" dirty="0">
                <a:latin typeface="Helvetica Neue" panose="02000503000000020004" pitchFamily="2" charset="0"/>
              </a:rPr>
              <a:t>，其优雅的语法和</a:t>
            </a:r>
            <a:r>
              <a:rPr kumimoji="1"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动态类型以及解释型语言</a:t>
            </a:r>
            <a:r>
              <a:rPr kumimoji="1" lang="zh-CN" altLang="en-US" b="1" dirty="0">
                <a:latin typeface="Helvetica Neue" panose="02000503000000020004" pitchFamily="2" charset="0"/>
              </a:rPr>
              <a:t>的本质，使它成为多平台上写脚本和快速开发应用的理想语言</a:t>
            </a:r>
            <a:r>
              <a:rPr kumimoji="1" lang="en-US" altLang="zh-CN" b="1" baseline="30000" dirty="0">
                <a:latin typeface="Helvetica Neue" panose="02000503000000020004" pitchFamily="2" charset="0"/>
                <a:hlinkClick r:id="rId3"/>
              </a:rPr>
              <a:t>[1] </a:t>
            </a:r>
            <a:r>
              <a:rPr kumimoji="1" lang="zh-CN" altLang="en-US" b="1" dirty="0">
                <a:latin typeface="Helvetica Neue" panose="02000503000000020004" pitchFamily="2" charset="0"/>
              </a:rPr>
              <a:t>。</a:t>
            </a:r>
            <a:endParaRPr kumimoji="1" lang="en-US" altLang="zh-CN" b="1" baseline="30000" dirty="0">
              <a:latin typeface="Helvetica Neue" panose="02000503000000020004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758DC11-EB49-4E1E-974A-6AC81CFF80A7}"/>
              </a:ext>
            </a:extLst>
          </p:cNvPr>
          <p:cNvSpPr txBox="1"/>
          <p:nvPr/>
        </p:nvSpPr>
        <p:spPr>
          <a:xfrm>
            <a:off x="462179" y="2024848"/>
            <a:ext cx="10978357" cy="365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u="sng" dirty="0">
                <a:latin typeface="Helvetica Neue" panose="02000503000000020004" pitchFamily="2" charset="0"/>
              </a:rPr>
              <a:t>优点：</a:t>
            </a:r>
            <a:endParaRPr kumimoji="1" lang="en-US" altLang="zh-CN" b="1" u="sng" dirty="0">
              <a:latin typeface="Helvetica Neue" panose="02000503000000020004" pitchFamily="2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solidFill>
                  <a:srgbClr val="086FD1"/>
                </a:solidFill>
              </a:rPr>
              <a:t>简单易学：</a:t>
            </a:r>
            <a:r>
              <a:rPr lang="en-US" altLang="zh-CN" dirty="0">
                <a:solidFill>
                  <a:srgbClr val="404953"/>
                </a:solidFill>
              </a:rPr>
              <a:t>Python</a:t>
            </a:r>
            <a:r>
              <a:rPr lang="zh-CN" altLang="en-US" dirty="0">
                <a:solidFill>
                  <a:srgbClr val="404953"/>
                </a:solidFill>
              </a:rPr>
              <a:t>语言相对于其他编程语言来说，属于比较容易学习的一门编程语言，它注重的是如何解决问题而不是编程语言的语法和结构。</a:t>
            </a:r>
            <a:endParaRPr kumimoji="1" lang="en-US" altLang="zh-CN" b="1" u="sng" baseline="30000" dirty="0">
              <a:solidFill>
                <a:srgbClr val="40495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solidFill>
                  <a:srgbClr val="086FD1"/>
                </a:solidFill>
              </a:rPr>
              <a:t>语法优美：</a:t>
            </a:r>
            <a:r>
              <a:rPr lang="en-US" altLang="zh-CN" dirty="0">
                <a:solidFill>
                  <a:srgbClr val="404953"/>
                </a:solidFill>
              </a:rPr>
              <a:t>Python</a:t>
            </a:r>
            <a:r>
              <a:rPr lang="zh-CN" altLang="en-US" dirty="0">
                <a:solidFill>
                  <a:srgbClr val="404953"/>
                </a:solidFill>
              </a:rPr>
              <a:t>语言力求代码简洁、优美。在</a:t>
            </a:r>
            <a:r>
              <a:rPr lang="en-US" altLang="zh-CN" dirty="0">
                <a:solidFill>
                  <a:srgbClr val="404953"/>
                </a:solidFill>
              </a:rPr>
              <a:t>Python</a:t>
            </a:r>
            <a:r>
              <a:rPr lang="zh-CN" altLang="en-US" dirty="0">
                <a:solidFill>
                  <a:srgbClr val="404953"/>
                </a:solidFill>
              </a:rPr>
              <a:t>语言中，采用缩进来标识代码块，通过减少大括号，语句末尾分号等，使得代码的可读性显著提高。</a:t>
            </a:r>
            <a:endParaRPr lang="en-US" altLang="zh-CN" dirty="0">
              <a:solidFill>
                <a:srgbClr val="404953"/>
              </a:solidFill>
            </a:endParaRPr>
          </a:p>
          <a:p>
            <a:pPr lvl="1">
              <a:lnSpc>
                <a:spcPct val="130000"/>
              </a:lnSpc>
            </a:pPr>
            <a:r>
              <a:rPr kumimoji="1" lang="zh-CN" altLang="en-US" b="1" dirty="0">
                <a:solidFill>
                  <a:srgbClr val="086FD1"/>
                </a:solidFill>
                <a:latin typeface="Helvetica Neue" panose="02000503000000020004" pitchFamily="2" charset="0"/>
              </a:rPr>
              <a:t>丰富强大的库：</a:t>
            </a:r>
            <a:r>
              <a:rPr kumimoji="1" lang="en-US" altLang="zh-CN" dirty="0">
                <a:solidFill>
                  <a:srgbClr val="404953"/>
                </a:solidFill>
                <a:latin typeface="Helvetica Neue" panose="02000503000000020004" pitchFamily="2" charset="0"/>
              </a:rPr>
              <a:t>Python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语言的类库非常的全面，无论实现什么功能，都有现成的类库可以使用。</a:t>
            </a:r>
            <a:endParaRPr kumimoji="1" lang="en-US" altLang="zh-CN" dirty="0">
              <a:solidFill>
                <a:srgbClr val="404953"/>
              </a:solidFill>
              <a:latin typeface="Helvetica Neue" panose="02000503000000020004" pitchFamily="2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solidFill>
                  <a:srgbClr val="086FD1"/>
                </a:solidFill>
              </a:rPr>
              <a:t>开发效率高</a:t>
            </a:r>
            <a:r>
              <a:rPr kumimoji="1" lang="zh-CN" altLang="en-US" b="1" dirty="0">
                <a:solidFill>
                  <a:srgbClr val="086FD1"/>
                </a:solidFill>
                <a:latin typeface="Helvetica Neue" panose="02000503000000020004" pitchFamily="2" charset="0"/>
              </a:rPr>
              <a:t>：</a:t>
            </a:r>
            <a:r>
              <a:rPr lang="zh-CN" altLang="en-US" dirty="0">
                <a:solidFill>
                  <a:srgbClr val="404953"/>
                </a:solidFill>
              </a:rPr>
              <a:t>相对于</a:t>
            </a:r>
            <a:r>
              <a:rPr lang="en-US" altLang="zh-CN" dirty="0">
                <a:solidFill>
                  <a:srgbClr val="404953"/>
                </a:solidFill>
              </a:rPr>
              <a:t>C</a:t>
            </a:r>
            <a:r>
              <a:rPr lang="zh-CN" altLang="en-US" dirty="0">
                <a:solidFill>
                  <a:srgbClr val="404953"/>
                </a:solidFill>
              </a:rPr>
              <a:t>、</a:t>
            </a:r>
            <a:r>
              <a:rPr lang="en-US" altLang="zh-CN" dirty="0">
                <a:solidFill>
                  <a:srgbClr val="404953"/>
                </a:solidFill>
              </a:rPr>
              <a:t>C++</a:t>
            </a:r>
            <a:r>
              <a:rPr lang="zh-CN" altLang="en-US" dirty="0">
                <a:solidFill>
                  <a:srgbClr val="404953"/>
                </a:solidFill>
              </a:rPr>
              <a:t>和</a:t>
            </a:r>
            <a:r>
              <a:rPr lang="en-US" altLang="zh-CN" dirty="0">
                <a:solidFill>
                  <a:srgbClr val="404953"/>
                </a:solidFill>
              </a:rPr>
              <a:t>Java</a:t>
            </a:r>
            <a:r>
              <a:rPr lang="zh-CN" altLang="en-US" dirty="0">
                <a:solidFill>
                  <a:srgbClr val="404953"/>
                </a:solidFill>
              </a:rPr>
              <a:t>等编译语言，</a:t>
            </a:r>
            <a:r>
              <a:rPr lang="en-US" altLang="zh-CN" dirty="0">
                <a:solidFill>
                  <a:srgbClr val="404953"/>
                </a:solidFill>
              </a:rPr>
              <a:t>Python</a:t>
            </a:r>
            <a:r>
              <a:rPr lang="zh-CN" altLang="en-US" dirty="0">
                <a:solidFill>
                  <a:srgbClr val="404953"/>
                </a:solidFill>
              </a:rPr>
              <a:t>开发者的效率提高了数倍。实现相同的功能，</a:t>
            </a:r>
            <a:r>
              <a:rPr lang="en-US" altLang="zh-CN" dirty="0">
                <a:solidFill>
                  <a:srgbClr val="404953"/>
                </a:solidFill>
              </a:rPr>
              <a:t>Python</a:t>
            </a:r>
            <a:r>
              <a:rPr lang="zh-CN" altLang="en-US" dirty="0">
                <a:solidFill>
                  <a:srgbClr val="404953"/>
                </a:solidFill>
              </a:rPr>
              <a:t>代码的文件往往只有</a:t>
            </a:r>
            <a:r>
              <a:rPr lang="en-US" altLang="zh-CN" dirty="0">
                <a:solidFill>
                  <a:srgbClr val="404953"/>
                </a:solidFill>
              </a:rPr>
              <a:t>C</a:t>
            </a:r>
            <a:r>
              <a:rPr lang="zh-CN" altLang="en-US" dirty="0">
                <a:solidFill>
                  <a:srgbClr val="404953"/>
                </a:solidFill>
              </a:rPr>
              <a:t>、</a:t>
            </a:r>
            <a:r>
              <a:rPr lang="en-US" altLang="zh-CN" dirty="0">
                <a:solidFill>
                  <a:srgbClr val="404953"/>
                </a:solidFill>
              </a:rPr>
              <a:t>C++</a:t>
            </a:r>
            <a:r>
              <a:rPr lang="zh-CN" altLang="en-US" dirty="0">
                <a:solidFill>
                  <a:srgbClr val="404953"/>
                </a:solidFill>
              </a:rPr>
              <a:t>和</a:t>
            </a:r>
            <a:r>
              <a:rPr lang="en-US" altLang="zh-CN" dirty="0">
                <a:solidFill>
                  <a:srgbClr val="404953"/>
                </a:solidFill>
              </a:rPr>
              <a:t>Java</a:t>
            </a:r>
            <a:r>
              <a:rPr lang="zh-CN" altLang="en-US" dirty="0">
                <a:solidFill>
                  <a:srgbClr val="404953"/>
                </a:solidFill>
              </a:rPr>
              <a:t>代码的</a:t>
            </a:r>
            <a:r>
              <a:rPr lang="en-US" altLang="zh-CN" dirty="0">
                <a:solidFill>
                  <a:srgbClr val="404953"/>
                </a:solidFill>
              </a:rPr>
              <a:t>1/5~1/3</a:t>
            </a:r>
            <a:r>
              <a:rPr lang="zh-CN" altLang="en-US" dirty="0">
                <a:solidFill>
                  <a:srgbClr val="404953"/>
                </a:solidFill>
              </a:rPr>
              <a:t>。</a:t>
            </a:r>
            <a:endParaRPr lang="en-US" altLang="zh-CN" dirty="0">
              <a:solidFill>
                <a:srgbClr val="404953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b="1" dirty="0">
                <a:solidFill>
                  <a:srgbClr val="086FD1"/>
                </a:solidFill>
              </a:rPr>
              <a:t>应用领域广泛：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可以使用</a:t>
            </a:r>
            <a:r>
              <a:rPr kumimoji="1" lang="en-US" altLang="zh-CN" dirty="0">
                <a:solidFill>
                  <a:srgbClr val="404953"/>
                </a:solidFill>
                <a:latin typeface="Helvetica Neue" panose="02000503000000020004" pitchFamily="2" charset="0"/>
              </a:rPr>
              <a:t>Python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做很多的事情。例如，</a:t>
            </a:r>
            <a:r>
              <a:rPr kumimoji="1" lang="en-US" altLang="zh-CN" u="sng" dirty="0">
                <a:solidFill>
                  <a:srgbClr val="404953"/>
                </a:solidFill>
                <a:latin typeface="Helvetica Neue" panose="02000503000000020004" pitchFamily="2" charset="0"/>
              </a:rPr>
              <a:t>Web</a:t>
            </a:r>
            <a:r>
              <a:rPr kumimoji="1" lang="zh-CN" altLang="en-US" u="sng" dirty="0">
                <a:solidFill>
                  <a:srgbClr val="404953"/>
                </a:solidFill>
                <a:latin typeface="Helvetica Neue" panose="02000503000000020004" pitchFamily="2" charset="0"/>
              </a:rPr>
              <a:t>开发、网络编程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、自动化运维、</a:t>
            </a:r>
            <a:r>
              <a:rPr kumimoji="1" lang="en-US" altLang="zh-CN" dirty="0">
                <a:solidFill>
                  <a:srgbClr val="404953"/>
                </a:solidFill>
                <a:latin typeface="Helvetica Neue" panose="02000503000000020004" pitchFamily="2" charset="0"/>
              </a:rPr>
              <a:t>Linux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系统管理、</a:t>
            </a:r>
            <a:r>
              <a:rPr kumimoji="1" lang="zh-CN" altLang="en-US" dirty="0">
                <a:solidFill>
                  <a:srgbClr val="086FD1"/>
                </a:solidFill>
                <a:latin typeface="Helvetica Neue" panose="02000503000000020004" pitchFamily="2" charset="0"/>
              </a:rPr>
              <a:t>数据分析、科学计算、人工智能、机器学习</a:t>
            </a:r>
            <a:r>
              <a:rPr kumimoji="1" lang="zh-CN" altLang="en-US" dirty="0">
                <a:solidFill>
                  <a:srgbClr val="404953"/>
                </a:solidFill>
                <a:latin typeface="Helvetica Neue" panose="02000503000000020004" pitchFamily="2" charset="0"/>
              </a:rPr>
              <a:t>等等。</a:t>
            </a:r>
            <a:endParaRPr kumimoji="1" lang="en-US" altLang="zh-CN" dirty="0">
              <a:solidFill>
                <a:srgbClr val="404953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FF66A6-1199-4BE2-8AAF-8F0E88274CD5}"/>
              </a:ext>
            </a:extLst>
          </p:cNvPr>
          <p:cNvSpPr txBox="1"/>
          <p:nvPr/>
        </p:nvSpPr>
        <p:spPr>
          <a:xfrm>
            <a:off x="462180" y="5814456"/>
            <a:ext cx="10978357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b="1" u="sng" dirty="0">
                <a:latin typeface="Helvetica Neue" panose="02000503000000020004" pitchFamily="2" charset="0"/>
              </a:rPr>
              <a:t>缺点：</a:t>
            </a:r>
            <a:r>
              <a:rPr kumimoji="1" lang="zh-CN" altLang="en-US" b="1" dirty="0">
                <a:solidFill>
                  <a:srgbClr val="086FD1"/>
                </a:solidFill>
                <a:latin typeface="Helvetica Neue" panose="02000503000000020004" pitchFamily="2" charset="0"/>
              </a:rPr>
              <a:t>执行速度慢</a:t>
            </a:r>
            <a:endParaRPr kumimoji="1" lang="en-US" altLang="zh-CN" dirty="0">
              <a:solidFill>
                <a:srgbClr val="086FD1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05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F4D72-30C6-48C0-A298-41ECAA60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+mn-ea"/>
                <a:ea typeface="+mn-ea"/>
              </a:rPr>
              <a:t>基于</a:t>
            </a:r>
            <a:r>
              <a:rPr kumimoji="1" lang="en-US" altLang="zh-CN" dirty="0" err="1">
                <a:solidFill>
                  <a:srgbClr val="E7E6E6">
                    <a:lumMod val="25000"/>
                  </a:srgbClr>
                </a:solidFill>
                <a:latin typeface="+mn-ea"/>
                <a:ea typeface="+mn-ea"/>
              </a:rPr>
              <a:t>Conda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+mn-ea"/>
                <a:ea typeface="+mn-ea"/>
              </a:rPr>
              <a:t>的</a:t>
            </a:r>
            <a:r>
              <a:rPr kumimoji="1" lang="en-US" altLang="zh-CN" dirty="0">
                <a:solidFill>
                  <a:srgbClr val="E7E6E6">
                    <a:lumMod val="25000"/>
                  </a:srgbClr>
                </a:solidFill>
                <a:latin typeface="+mn-ea"/>
                <a:ea typeface="+mn-ea"/>
              </a:rPr>
              <a:t>Python</a:t>
            </a:r>
            <a:r>
              <a:rPr lang="zh-CN" altLang="en-US" dirty="0">
                <a:latin typeface="+mn-ea"/>
                <a:ea typeface="+mn-ea"/>
              </a:rPr>
              <a:t>环境搭建（</a:t>
            </a:r>
            <a:r>
              <a:rPr lang="en-US" altLang="zh-CN" dirty="0">
                <a:latin typeface="+mn-ea"/>
                <a:ea typeface="+mn-ea"/>
              </a:rPr>
              <a:t>Windows</a:t>
            </a:r>
            <a:r>
              <a:rPr lang="zh-CN" altLang="en-US" dirty="0">
                <a:latin typeface="+mn-ea"/>
                <a:ea typeface="+mn-ea"/>
              </a:rPr>
              <a:t>系统）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9A746B2-DFDC-4F90-81B4-9DB30161ED5F}"/>
              </a:ext>
            </a:extLst>
          </p:cNvPr>
          <p:cNvSpPr txBox="1"/>
          <p:nvPr/>
        </p:nvSpPr>
        <p:spPr>
          <a:xfrm>
            <a:off x="934774" y="1343315"/>
            <a:ext cx="5051241" cy="333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086FD1"/>
                </a:solidFill>
                <a:hlinkClick r:id="rId2"/>
              </a:rPr>
              <a:t>Anaconda</a:t>
            </a:r>
            <a:r>
              <a:rPr lang="zh-CN" altLang="en-US" b="1" dirty="0">
                <a:solidFill>
                  <a:srgbClr val="086FD1"/>
                </a:solidFill>
                <a:hlinkClick r:id="rId2"/>
              </a:rPr>
              <a:t>或</a:t>
            </a:r>
            <a:r>
              <a:rPr lang="en-US" altLang="zh-CN" b="1" u="sng" dirty="0" err="1">
                <a:solidFill>
                  <a:srgbClr val="086FD1"/>
                </a:solidFill>
                <a:hlinkClick r:id="rId2"/>
              </a:rPr>
              <a:t>Miniconda</a:t>
            </a:r>
            <a:r>
              <a:rPr lang="zh-CN" altLang="en-US" b="1" dirty="0">
                <a:solidFill>
                  <a:srgbClr val="086FD1"/>
                </a:solidFill>
                <a:hlinkClick r:id="rId2"/>
              </a:rPr>
              <a:t>安装与环境配置；</a:t>
            </a:r>
            <a:endParaRPr lang="en-US" altLang="zh-CN" b="1" dirty="0">
              <a:solidFill>
                <a:srgbClr val="086FD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086FD1"/>
                </a:solidFill>
                <a:hlinkClick r:id="rId3"/>
              </a:rPr>
              <a:t>Python IDE(PyCharm)</a:t>
            </a:r>
            <a:r>
              <a:rPr lang="zh-CN" altLang="en-US" b="1" dirty="0">
                <a:solidFill>
                  <a:srgbClr val="086FD1"/>
                </a:solidFill>
                <a:hlinkClick r:id="rId3"/>
              </a:rPr>
              <a:t>安装；</a:t>
            </a:r>
            <a:endParaRPr lang="en-US" altLang="zh-CN" b="1" dirty="0">
              <a:solidFill>
                <a:srgbClr val="086FD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086FD1"/>
                </a:solidFill>
                <a:hlinkClick r:id="rId4" action="ppaction://hlinksldjump"/>
              </a:rPr>
              <a:t>Python</a:t>
            </a:r>
            <a:r>
              <a:rPr lang="zh-CN" altLang="en-US" b="1" dirty="0">
                <a:solidFill>
                  <a:srgbClr val="086FD1"/>
                </a:solidFill>
                <a:hlinkClick r:id="rId4" action="ppaction://hlinksldjump"/>
              </a:rPr>
              <a:t>解释器配置</a:t>
            </a:r>
            <a:endParaRPr lang="en-US" altLang="zh-CN" b="1" dirty="0">
              <a:solidFill>
                <a:srgbClr val="086FD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86FD1"/>
                </a:solidFill>
                <a:hlinkClick r:id="rId5" action="ppaction://hlinksldjump"/>
              </a:rPr>
              <a:t>创建新的</a:t>
            </a:r>
            <a:r>
              <a:rPr lang="en-US" altLang="zh-CN" b="1" dirty="0">
                <a:solidFill>
                  <a:srgbClr val="086FD1"/>
                </a:solidFill>
                <a:hlinkClick r:id="rId5" action="ppaction://hlinksldjump"/>
              </a:rPr>
              <a:t>Python</a:t>
            </a:r>
            <a:r>
              <a:rPr lang="zh-CN" altLang="en-US" b="1" dirty="0">
                <a:solidFill>
                  <a:srgbClr val="086FD1"/>
                </a:solidFill>
                <a:hlinkClick r:id="rId5" action="ppaction://hlinksldjump"/>
              </a:rPr>
              <a:t>环境</a:t>
            </a:r>
            <a:endParaRPr lang="en-US" altLang="zh-CN" b="1" dirty="0">
              <a:solidFill>
                <a:srgbClr val="086FD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86FD1"/>
                </a:solidFill>
              </a:rPr>
              <a:t>配置镜像地址（</a:t>
            </a:r>
            <a:r>
              <a:rPr lang="en-US" altLang="zh-CN" b="1" dirty="0">
                <a:solidFill>
                  <a:srgbClr val="086FD1"/>
                </a:solidFill>
                <a:hlinkClick r:id="rId6"/>
              </a:rPr>
              <a:t>pip</a:t>
            </a:r>
            <a:r>
              <a:rPr lang="zh-CN" altLang="en-US" b="1" dirty="0">
                <a:solidFill>
                  <a:srgbClr val="086FD1"/>
                </a:solidFill>
              </a:rPr>
              <a:t>和</a:t>
            </a:r>
            <a:r>
              <a:rPr lang="en-US" altLang="zh-CN" b="1" dirty="0" err="1">
                <a:solidFill>
                  <a:srgbClr val="086FD1"/>
                </a:solidFill>
                <a:hlinkClick r:id="rId7"/>
              </a:rPr>
              <a:t>conda</a:t>
            </a:r>
            <a:r>
              <a:rPr lang="zh-CN" altLang="en-US" b="1" dirty="0">
                <a:solidFill>
                  <a:srgbClr val="086FD1"/>
                </a:solidFill>
              </a:rPr>
              <a:t>）</a:t>
            </a:r>
            <a:endParaRPr lang="en-US" altLang="zh-CN" b="1" dirty="0">
              <a:solidFill>
                <a:srgbClr val="086FD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b="1" dirty="0">
                <a:solidFill>
                  <a:srgbClr val="086FD1"/>
                </a:solidFill>
              </a:rPr>
              <a:t>运行第一个</a:t>
            </a:r>
            <a:r>
              <a:rPr lang="en-US" altLang="zh-CN" b="1" dirty="0">
                <a:solidFill>
                  <a:srgbClr val="086FD1"/>
                </a:solidFill>
              </a:rPr>
              <a:t>python</a:t>
            </a:r>
            <a:r>
              <a:rPr lang="zh-CN" altLang="en-US" b="1" dirty="0">
                <a:solidFill>
                  <a:srgbClr val="086FD1"/>
                </a:solidFill>
              </a:rPr>
              <a:t>程序</a:t>
            </a:r>
            <a:endParaRPr lang="en-US" altLang="zh-CN" b="1" dirty="0">
              <a:solidFill>
                <a:srgbClr val="086FD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58FDF2-5508-4F94-BBA9-A8CA5FFF9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307" y="1498785"/>
            <a:ext cx="2774630" cy="14401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CD6A80-3DB3-46C4-9328-6A45BBEBA2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8636" y="1343315"/>
            <a:ext cx="1751117" cy="17511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0B4FF8-EE59-407C-86D6-92BA5C202A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5572" y="3621352"/>
            <a:ext cx="3038766" cy="2318859"/>
          </a:xfrm>
          <a:prstGeom prst="rect">
            <a:avLst/>
          </a:pr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FF51A1D1-1421-4A06-8956-19F3D4563835}"/>
              </a:ext>
            </a:extLst>
          </p:cNvPr>
          <p:cNvSpPr/>
          <p:nvPr/>
        </p:nvSpPr>
        <p:spPr>
          <a:xfrm rot="220552">
            <a:off x="8208670" y="1544606"/>
            <a:ext cx="1605280" cy="821614"/>
          </a:xfrm>
          <a:prstGeom prst="arc">
            <a:avLst>
              <a:gd name="adj1" fmla="val 11755010"/>
              <a:gd name="adj2" fmla="val 1999746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>
            <a:extLst>
              <a:ext uri="{FF2B5EF4-FFF2-40B4-BE49-F238E27FC236}">
                <a16:creationId xmlns:a16="http://schemas.microsoft.com/office/drawing/2014/main" id="{C3A52C4B-FBE0-435F-80DE-02877B081E33}"/>
              </a:ext>
            </a:extLst>
          </p:cNvPr>
          <p:cNvSpPr/>
          <p:nvPr/>
        </p:nvSpPr>
        <p:spPr>
          <a:xfrm rot="15168003">
            <a:off x="6824945" y="3157710"/>
            <a:ext cx="1605280" cy="821614"/>
          </a:xfrm>
          <a:prstGeom prst="arc">
            <a:avLst>
              <a:gd name="adj1" fmla="val 11755010"/>
              <a:gd name="adj2" fmla="val 1999746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9F5749E-DFB8-4E25-9F14-A68D8FFB86FF}"/>
              </a:ext>
            </a:extLst>
          </p:cNvPr>
          <p:cNvSpPr/>
          <p:nvPr/>
        </p:nvSpPr>
        <p:spPr>
          <a:xfrm rot="6446036">
            <a:off x="9583497" y="3285885"/>
            <a:ext cx="1605280" cy="821614"/>
          </a:xfrm>
          <a:prstGeom prst="arc">
            <a:avLst>
              <a:gd name="adj1" fmla="val 11755010"/>
              <a:gd name="adj2" fmla="val 1999746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3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Python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解释器配置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E19E0B-A8B1-43BA-B85A-D5EA20BA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7" y="816395"/>
            <a:ext cx="10966925" cy="58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创建新的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Python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环境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5FF691-24DC-4F56-8F38-DB82A176F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389" b="25078"/>
          <a:stretch/>
        </p:blipFill>
        <p:spPr>
          <a:xfrm>
            <a:off x="799254" y="1367723"/>
            <a:ext cx="5438987" cy="11555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DEE92F-1DE0-4BAB-B4AB-F0EE507BFDD2}"/>
              </a:ext>
            </a:extLst>
          </p:cNvPr>
          <p:cNvSpPr txBox="1"/>
          <p:nvPr/>
        </p:nvSpPr>
        <p:spPr>
          <a:xfrm>
            <a:off x="695933" y="855845"/>
            <a:ext cx="3896387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1E63EE"/>
                </a:solidFill>
              </a:rPr>
              <a:t>1.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启动终端控制台</a:t>
            </a:r>
            <a:endParaRPr kumimoji="1" lang="en-US" altLang="zh-CN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EA9F6A-5EB4-4322-A70E-AD6BDC8B5F66}"/>
              </a:ext>
            </a:extLst>
          </p:cNvPr>
          <p:cNvSpPr txBox="1"/>
          <p:nvPr/>
        </p:nvSpPr>
        <p:spPr>
          <a:xfrm>
            <a:off x="723025" y="2526185"/>
            <a:ext cx="3896387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1E63EE"/>
                </a:solidFill>
              </a:rPr>
              <a:t>2.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确定</a:t>
            </a:r>
            <a:r>
              <a:rPr kumimoji="1" lang="en-US" altLang="zh-CN" sz="1600" b="1" dirty="0" err="1">
                <a:solidFill>
                  <a:srgbClr val="1E63EE"/>
                </a:solidFill>
              </a:rPr>
              <a:t>conda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环境（键入</a:t>
            </a:r>
            <a:r>
              <a:rPr kumimoji="1" lang="en-US" altLang="zh-CN" sz="1600" b="1" dirty="0" err="1">
                <a:solidFill>
                  <a:srgbClr val="1E63EE"/>
                </a:solidFill>
              </a:rPr>
              <a:t>conda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）</a:t>
            </a:r>
            <a:endParaRPr kumimoji="1"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899D1-B09A-46B8-B240-CA457B445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60"/>
          <a:stretch/>
        </p:blipFill>
        <p:spPr>
          <a:xfrm>
            <a:off x="738460" y="2953718"/>
            <a:ext cx="5515215" cy="170746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8F2D1B-A7FC-45EF-867A-4A89F9A19D03}"/>
              </a:ext>
            </a:extLst>
          </p:cNvPr>
          <p:cNvSpPr txBox="1"/>
          <p:nvPr/>
        </p:nvSpPr>
        <p:spPr>
          <a:xfrm>
            <a:off x="695933" y="4695233"/>
            <a:ext cx="6753012" cy="41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1E63EE"/>
                </a:solidFill>
              </a:rPr>
              <a:t>3.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创建新的</a:t>
            </a:r>
            <a:r>
              <a:rPr kumimoji="1" lang="en-US" altLang="zh-CN" sz="1600" b="1" dirty="0" err="1">
                <a:solidFill>
                  <a:srgbClr val="1E63EE"/>
                </a:solidFill>
              </a:rPr>
              <a:t>conda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环境（键入</a:t>
            </a:r>
            <a:r>
              <a:rPr kumimoji="1" lang="en-US" altLang="zh-CN" sz="1600" b="1" dirty="0" err="1">
                <a:solidFill>
                  <a:srgbClr val="1E63EE"/>
                </a:solidFill>
              </a:rPr>
              <a:t>conda</a:t>
            </a:r>
            <a:r>
              <a:rPr kumimoji="1" lang="en-US" altLang="zh-CN" sz="1600" b="1" dirty="0">
                <a:solidFill>
                  <a:srgbClr val="1E63EE"/>
                </a:solidFill>
              </a:rPr>
              <a:t> create -n </a:t>
            </a:r>
            <a:r>
              <a:rPr kumimoji="1" lang="zh-CN" altLang="zh-CN" sz="1600" b="1" dirty="0">
                <a:solidFill>
                  <a:srgbClr val="1E63EE"/>
                </a:solidFill>
              </a:rPr>
              <a:t>环境名 </a:t>
            </a:r>
            <a:r>
              <a:rPr kumimoji="1" lang="en-US" altLang="zh-CN" sz="1600" b="1" dirty="0">
                <a:solidFill>
                  <a:srgbClr val="1E63EE"/>
                </a:solidFill>
              </a:rPr>
              <a:t>python=3.10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）</a:t>
            </a:r>
            <a:endParaRPr kumimoji="1"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10258BC-91A5-4FA6-A08E-BDFB8CB7AC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507"/>
          <a:stretch/>
        </p:blipFill>
        <p:spPr>
          <a:xfrm>
            <a:off x="738460" y="5112976"/>
            <a:ext cx="6667957" cy="2728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5EABEE-AACC-46D1-8AC2-E9DAEC70392E}"/>
              </a:ext>
            </a:extLst>
          </p:cNvPr>
          <p:cNvSpPr txBox="1"/>
          <p:nvPr/>
        </p:nvSpPr>
        <p:spPr>
          <a:xfrm>
            <a:off x="695933" y="5379904"/>
            <a:ext cx="2826200" cy="41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b="1" dirty="0">
                <a:solidFill>
                  <a:srgbClr val="1E63EE"/>
                </a:solidFill>
              </a:rPr>
              <a:t>4.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激活</a:t>
            </a:r>
            <a:r>
              <a:rPr kumimoji="1" lang="en-US" altLang="zh-CN" sz="1600" b="1" dirty="0" err="1">
                <a:solidFill>
                  <a:srgbClr val="1E63EE"/>
                </a:solidFill>
              </a:rPr>
              <a:t>conda</a:t>
            </a:r>
            <a:r>
              <a:rPr kumimoji="1" lang="zh-CN" altLang="en-US" sz="1600" b="1" dirty="0">
                <a:solidFill>
                  <a:srgbClr val="1E63EE"/>
                </a:solidFill>
              </a:rPr>
              <a:t>环境（临时）</a:t>
            </a:r>
            <a:endParaRPr kumimoji="1" lang="en-US" altLang="zh-CN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5F905A-5429-4234-B9A9-7FA7924D7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460" y="5818949"/>
            <a:ext cx="6536266" cy="7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07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Python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基本语法（</a:t>
            </a:r>
            <a:r>
              <a:rPr kumimoji="1" lang="en-US" altLang="zh-CN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Python 3.X</a:t>
            </a:r>
            <a:r>
              <a:rPr kumimoji="1" lang="zh-CN" altLang="en-US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）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847BED-7539-4054-9474-F98FEC5991BA}"/>
              </a:ext>
            </a:extLst>
          </p:cNvPr>
          <p:cNvSpPr txBox="1"/>
          <p:nvPr/>
        </p:nvSpPr>
        <p:spPr>
          <a:xfrm>
            <a:off x="1898197" y="2885440"/>
            <a:ext cx="8844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86FD1"/>
                </a:solidFill>
              </a:rPr>
              <a:t>详细见：</a:t>
            </a:r>
            <a:r>
              <a:rPr lang="zh-CN" altLang="en-US" sz="2400" b="1" dirty="0">
                <a:solidFill>
                  <a:srgbClr val="086FD1"/>
                </a:solidFill>
                <a:hlinkClick r:id="rId3"/>
              </a:rPr>
              <a:t>廖雪峰教程</a:t>
            </a:r>
            <a:r>
              <a:rPr lang="en-US" altLang="zh-CN" sz="2400" b="1" dirty="0">
                <a:solidFill>
                  <a:srgbClr val="086FD1"/>
                </a:solidFill>
                <a:hlinkClick r:id="rId3"/>
              </a:rPr>
              <a:t>https://www.liaoxuefeng.com/wiki/1016959663602400</a:t>
            </a:r>
            <a:endParaRPr lang="zh-CN" altLang="en-US" sz="2400" b="1" dirty="0">
              <a:solidFill>
                <a:srgbClr val="086F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957AB64-9E64-4C59-9E7E-57778343F494}"/>
              </a:ext>
            </a:extLst>
          </p:cNvPr>
          <p:cNvSpPr txBox="1">
            <a:spLocks/>
          </p:cNvSpPr>
          <p:nvPr/>
        </p:nvSpPr>
        <p:spPr>
          <a:xfrm>
            <a:off x="5109930" y="2321997"/>
            <a:ext cx="6323508" cy="2214005"/>
          </a:xfrm>
          <a:prstGeom prst="rect">
            <a:avLst/>
          </a:prstGeom>
        </p:spPr>
        <p:txBody>
          <a:bodyPr/>
          <a:lstStyle>
            <a:lvl1pPr algn="l" defTabSz="914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150000"/>
              </a:lnSpc>
              <a:defRPr/>
            </a:pPr>
            <a:r>
              <a:rPr kumimoji="1" lang="en-US" altLang="zh-CN" sz="4000" b="1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Python</a:t>
            </a:r>
            <a:r>
              <a:rPr kumimoji="1" lang="zh-CN" altLang="en-US" sz="4000" b="1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应用实战一</a:t>
            </a:r>
            <a:r>
              <a:rPr kumimoji="1" lang="zh-CN" altLang="en-US" sz="4000" dirty="0">
                <a:solidFill>
                  <a:srgbClr val="E7E6E6">
                    <a:lumMod val="25000"/>
                  </a:srgbClr>
                </a:solidFill>
                <a:latin typeface="微软雅黑"/>
                <a:ea typeface="微软雅黑"/>
              </a:rPr>
              <a:t>：</a:t>
            </a:r>
            <a:endParaRPr kumimoji="1" lang="en-US" altLang="zh-CN" sz="4000" dirty="0">
              <a:solidFill>
                <a:srgbClr val="E7E6E6">
                  <a:lumMod val="25000"/>
                </a:srgbClr>
              </a:solidFill>
              <a:latin typeface="微软雅黑"/>
              <a:ea typeface="微软雅黑"/>
            </a:endParaRPr>
          </a:p>
          <a:p>
            <a:pPr defTabSz="914400">
              <a:lnSpc>
                <a:spcPct val="150000"/>
              </a:lnSpc>
              <a:defRPr/>
            </a:pPr>
            <a:r>
              <a:rPr kumimoji="1" lang="en-US" altLang="zh-CN" sz="4000" b="1" dirty="0">
                <a:solidFill>
                  <a:srgbClr val="086F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Exp-Hydro</a:t>
            </a:r>
            <a:r>
              <a:rPr kumimoji="1" lang="zh-CN" altLang="en-US" sz="4000" b="1" dirty="0">
                <a:solidFill>
                  <a:srgbClr val="086FD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水文模型</a:t>
            </a:r>
            <a:endParaRPr kumimoji="1" lang="en-US" altLang="zh-CN" sz="4000" dirty="0">
              <a:solidFill>
                <a:srgbClr val="086FD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7348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0A14B-6E17-1677-E6F4-F478EDB4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65" y="378006"/>
            <a:ext cx="10070589" cy="43838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Exp-Hydro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水文模型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7F40D2B-0F60-45F5-BE87-97C885F79CA6}"/>
              </a:ext>
            </a:extLst>
          </p:cNvPr>
          <p:cNvSpPr txBox="1"/>
          <p:nvPr/>
        </p:nvSpPr>
        <p:spPr>
          <a:xfrm>
            <a:off x="550012" y="1106906"/>
            <a:ext cx="49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6FD1"/>
                </a:solidFill>
                <a:latin typeface="+mn-ea"/>
              </a:rPr>
              <a:t>1. 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降水划分（</a:t>
            </a:r>
            <a:r>
              <a:rPr lang="en-US" altLang="zh-CN" dirty="0">
                <a:solidFill>
                  <a:srgbClr val="086FD1"/>
                </a:solidFill>
                <a:latin typeface="+mn-ea"/>
              </a:rPr>
              <a:t>precipitation as snow or rain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）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12F9703-B171-4223-BE81-D5E42DB61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2" y="1445460"/>
            <a:ext cx="3609477" cy="167965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351B8F2-5357-45DA-8617-2E7080AAF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00" y="1764989"/>
            <a:ext cx="6391275" cy="1200150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D9A25431-44E5-42A4-8119-B467E8A804EB}"/>
              </a:ext>
            </a:extLst>
          </p:cNvPr>
          <p:cNvSpPr txBox="1"/>
          <p:nvPr/>
        </p:nvSpPr>
        <p:spPr>
          <a:xfrm>
            <a:off x="550012" y="3044537"/>
            <a:ext cx="49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86FD1"/>
                </a:solidFill>
                <a:latin typeface="+mn-ea"/>
              </a:rPr>
              <a:t>2. 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蒸发与潜在蒸发计算（</a:t>
            </a:r>
            <a:r>
              <a:rPr lang="en-US" altLang="zh-CN" dirty="0">
                <a:solidFill>
                  <a:srgbClr val="086FD1"/>
                </a:solidFill>
                <a:latin typeface="+mn-ea"/>
              </a:rPr>
              <a:t>Evapotranspiration</a:t>
            </a:r>
            <a:r>
              <a:rPr lang="zh-CN" altLang="en-US" dirty="0">
                <a:solidFill>
                  <a:srgbClr val="086FD1"/>
                </a:solidFill>
                <a:latin typeface="+mn-ea"/>
              </a:rPr>
              <a:t>）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DD48867-24B9-4AED-B3CF-79911363B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6" y="3584980"/>
            <a:ext cx="4590800" cy="285829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ADCF1212-7722-4797-A83F-541EB0B19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8900" y="4298638"/>
            <a:ext cx="6391275" cy="17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DABC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67893</TotalTime>
  <Words>899</Words>
  <Application>Microsoft Office PowerPoint</Application>
  <PresentationFormat>宽屏</PresentationFormat>
  <Paragraphs>104</Paragraphs>
  <Slides>22</Slides>
  <Notes>17</Notes>
  <HiddenSlides>9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Helvetica Neue</vt:lpstr>
      <vt:lpstr>等线</vt:lpstr>
      <vt:lpstr>微软雅黑</vt:lpstr>
      <vt:lpstr>微软雅黑</vt:lpstr>
      <vt:lpstr>Arial</vt:lpstr>
      <vt:lpstr>Arial Black</vt:lpstr>
      <vt:lpstr>Calibri</vt:lpstr>
      <vt:lpstr>Office 主题</vt:lpstr>
      <vt:lpstr>智慧水利团队python语言培训</vt:lpstr>
      <vt:lpstr>PowerPoint 演示文稿</vt:lpstr>
      <vt:lpstr>Python编程语言介绍</vt:lpstr>
      <vt:lpstr>基于Conda的Python环境搭建（Windows系统）</vt:lpstr>
      <vt:lpstr>Python解释器配置</vt:lpstr>
      <vt:lpstr>创建新的Python环境</vt:lpstr>
      <vt:lpstr>Python基本语法（Python 3.X）</vt:lpstr>
      <vt:lpstr>PowerPoint 演示文稿</vt:lpstr>
      <vt:lpstr>Exp-Hydro水文模型</vt:lpstr>
      <vt:lpstr>Exp-Hydro水文模型</vt:lpstr>
      <vt:lpstr>Exp-Hydro水文模型</vt:lpstr>
      <vt:lpstr>使用Scipy库求解水文模型的常微分方程</vt:lpstr>
      <vt:lpstr>构建函数表示水文模型的常微分方程</vt:lpstr>
      <vt:lpstr>加载测试数据，进行数据插值</vt:lpstr>
      <vt:lpstr>常微分方程求解，得到雪水储量和壤中水储量</vt:lpstr>
      <vt:lpstr>计算预报径流结果，绘图进行比较</vt:lpstr>
      <vt:lpstr>PowerPoint 演示文稿</vt:lpstr>
      <vt:lpstr>基于pymoo库构建水库优化调度模型</vt:lpstr>
      <vt:lpstr>构建水库模拟运行类</vt:lpstr>
      <vt:lpstr>根据pymoo构建水库优化调度类</vt:lpstr>
      <vt:lpstr>水库优化调度测试</vt:lpstr>
      <vt:lpstr>培训小结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鑫 景</cp:lastModifiedBy>
  <cp:revision>2212</cp:revision>
  <cp:lastPrinted>2020-02-13T13:26:50Z</cp:lastPrinted>
  <dcterms:created xsi:type="dcterms:W3CDTF">2016-08-09T03:42:44Z</dcterms:created>
  <dcterms:modified xsi:type="dcterms:W3CDTF">2024-03-04T13:59:53Z</dcterms:modified>
</cp:coreProperties>
</file>